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6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2.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59.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6.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30.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26.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7.xml" ContentType="application/vnd.openxmlformats-officedocument.presentationml.notesSlide+xml"/>
  <Override PartName="/ppt/notesSlides/notesSlide43.xml" ContentType="application/vnd.openxmlformats-officedocument.presentationml.notesSlide+xml"/>
  <Override PartName="/ppt/notesSlides/notesSlide40.xml" ContentType="application/vnd.openxmlformats-officedocument.presentationml.notesSlide+xml"/>
  <Override PartName="/ppt/notesSlides/notesSlide44.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slideLayouts/slideLayout6.xml" ContentType="application/vnd.openxmlformats-officedocument.presentationml.slideLayout+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45.xml" ContentType="application/vnd.openxmlformats-officedocument.presentationml.notesSlide+xml"/>
  <Override PartName="/ppt/notesSlides/notesSlide48.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24" r:id="rId3"/>
    <p:sldId id="571" r:id="rId4"/>
    <p:sldId id="564" r:id="rId5"/>
    <p:sldId id="649" r:id="rId6"/>
    <p:sldId id="611" r:id="rId7"/>
    <p:sldId id="457" r:id="rId8"/>
    <p:sldId id="444" r:id="rId9"/>
    <p:sldId id="618" r:id="rId10"/>
    <p:sldId id="286" r:id="rId11"/>
    <p:sldId id="572" r:id="rId12"/>
    <p:sldId id="316" r:id="rId13"/>
    <p:sldId id="462" r:id="rId14"/>
    <p:sldId id="320" r:id="rId15"/>
    <p:sldId id="321" r:id="rId16"/>
    <p:sldId id="322" r:id="rId17"/>
    <p:sldId id="574" r:id="rId18"/>
    <p:sldId id="323" r:id="rId19"/>
    <p:sldId id="456" r:id="rId20"/>
    <p:sldId id="458" r:id="rId21"/>
    <p:sldId id="575" r:id="rId22"/>
    <p:sldId id="326" r:id="rId23"/>
    <p:sldId id="535" r:id="rId24"/>
    <p:sldId id="619" r:id="rId25"/>
    <p:sldId id="289" r:id="rId26"/>
    <p:sldId id="622" r:id="rId27"/>
    <p:sldId id="620" r:id="rId28"/>
    <p:sldId id="418" r:id="rId29"/>
    <p:sldId id="303" r:id="rId30"/>
    <p:sldId id="580" r:id="rId31"/>
    <p:sldId id="348" r:id="rId32"/>
    <p:sldId id="519" r:id="rId33"/>
    <p:sldId id="536" r:id="rId34"/>
    <p:sldId id="432" r:id="rId35"/>
    <p:sldId id="516" r:id="rId36"/>
    <p:sldId id="597" r:id="rId37"/>
    <p:sldId id="517" r:id="rId38"/>
    <p:sldId id="601" r:id="rId39"/>
    <p:sldId id="473" r:id="rId40"/>
    <p:sldId id="623" r:id="rId41"/>
    <p:sldId id="627" r:id="rId42"/>
    <p:sldId id="625" r:id="rId43"/>
    <p:sldId id="628" r:id="rId44"/>
    <p:sldId id="629" r:id="rId45"/>
    <p:sldId id="630" r:id="rId46"/>
    <p:sldId id="631" r:id="rId47"/>
    <p:sldId id="633" r:id="rId48"/>
    <p:sldId id="634" r:id="rId49"/>
    <p:sldId id="636" r:id="rId50"/>
    <p:sldId id="648" r:id="rId51"/>
    <p:sldId id="639" r:id="rId52"/>
    <p:sldId id="640" r:id="rId53"/>
    <p:sldId id="641" r:id="rId54"/>
    <p:sldId id="642" r:id="rId55"/>
    <p:sldId id="645" r:id="rId56"/>
    <p:sldId id="533" r:id="rId57"/>
    <p:sldId id="646" r:id="rId58"/>
    <p:sldId id="496" r:id="rId59"/>
    <p:sldId id="497" r:id="rId60"/>
    <p:sldId id="534" r:id="rId61"/>
    <p:sldId id="605" r:id="rId62"/>
    <p:sldId id="501" r:id="rId63"/>
    <p:sldId id="508" r:id="rId64"/>
    <p:sldId id="499" r:id="rId65"/>
    <p:sldId id="607" r:id="rId66"/>
    <p:sldId id="511" r:id="rId67"/>
    <p:sldId id="512" r:id="rId68"/>
    <p:sldId id="515" r:id="rId69"/>
    <p:sldId id="556" r:id="rId70"/>
    <p:sldId id="614" r:id="rId71"/>
    <p:sldId id="391" r:id="rId72"/>
    <p:sldId id="569" r:id="rId73"/>
    <p:sldId id="336" r:id="rId74"/>
    <p:sldId id="437" r:id="rId75"/>
    <p:sldId id="438" r:id="rId76"/>
    <p:sldId id="439" r:id="rId77"/>
    <p:sldId id="441" r:id="rId78"/>
    <p:sldId id="609" r:id="rId79"/>
    <p:sldId id="366" r:id="rId80"/>
    <p:sldId id="367" r:id="rId81"/>
    <p:sldId id="369" r:id="rId82"/>
    <p:sldId id="477" r:id="rId83"/>
    <p:sldId id="479" r:id="rId84"/>
    <p:sldId id="480" r:id="rId85"/>
    <p:sldId id="482" r:id="rId86"/>
    <p:sldId id="483" r:id="rId87"/>
    <p:sldId id="570" r:id="rId88"/>
    <p:sldId id="505" r:id="rId89"/>
    <p:sldId id="506" r:id="rId90"/>
    <p:sldId id="612" r:id="rId91"/>
    <p:sldId id="610" r:id="rId92"/>
    <p:sldId id="64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939D"/>
    <a:srgbClr val="66CCFF"/>
    <a:srgbClr val="008080"/>
    <a:srgbClr val="FFCC66"/>
    <a:srgbClr val="CC66FF"/>
    <a:srgbClr val="97DCFF"/>
    <a:srgbClr val="B6DF89"/>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2" autoAdjust="0"/>
    <p:restoredTop sz="92251" autoAdjust="0"/>
  </p:normalViewPr>
  <p:slideViewPr>
    <p:cSldViewPr>
      <p:cViewPr varScale="1">
        <p:scale>
          <a:sx n="69" d="100"/>
          <a:sy n="69" d="100"/>
        </p:scale>
        <p:origin x="763" y="58"/>
      </p:cViewPr>
      <p:guideLst>
        <p:guide orient="horz" pos="2160"/>
        <p:guide pos="2880"/>
      </p:guideLst>
    </p:cSldViewPr>
  </p:slideViewPr>
  <p:outlineViewPr>
    <p:cViewPr>
      <p:scale>
        <a:sx n="33" d="100"/>
        <a:sy n="33" d="100"/>
      </p:scale>
      <p:origin x="0" y="22110"/>
    </p:cViewPr>
  </p:outlineViewPr>
  <p:notesTextViewPr>
    <p:cViewPr>
      <p:scale>
        <a:sx n="1" d="1"/>
        <a:sy n="1" d="1"/>
      </p:scale>
      <p:origin x="0" y="0"/>
    </p:cViewPr>
  </p:notesTextViewPr>
  <p:sorterViewPr>
    <p:cViewPr>
      <p:scale>
        <a:sx n="50" d="100"/>
        <a:sy n="50" d="100"/>
      </p:scale>
      <p:origin x="0" y="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08/12/2016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en.wikipedia.org/wiki/EHealth" TargetMode="External"/><Relationship Id="rId7" Type="http://schemas.openxmlformats.org/officeDocument/2006/relationships/hyperlink" Target="https://en.wikipedia.org/wiki/MHealth"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en.wikipedia.org/wiki/M-health" TargetMode="External"/><Relationship Id="rId5" Type="http://schemas.openxmlformats.org/officeDocument/2006/relationships/hyperlink" Target="https://en.wikipedia.org/wiki/Internet" TargetMode="External"/><Relationship Id="rId4" Type="http://schemas.openxmlformats.org/officeDocument/2006/relationships/hyperlink" Target="https://en.wikipedia.org/wiki/Health_informatic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a:t>
            </a:fld>
            <a:endParaRPr lang="en-CA" dirty="0"/>
          </a:p>
        </p:txBody>
      </p:sp>
    </p:spTree>
    <p:extLst>
      <p:ext uri="{BB962C8B-B14F-4D97-AF65-F5344CB8AC3E}">
        <p14:creationId xmlns:p14="http://schemas.microsoft.com/office/powerpoint/2010/main" val="39157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14</a:t>
            </a:fld>
            <a:endParaRPr lang="en-CA" dirty="0"/>
          </a:p>
        </p:txBody>
      </p:sp>
    </p:spTree>
    <p:extLst>
      <p:ext uri="{BB962C8B-B14F-4D97-AF65-F5344CB8AC3E}">
        <p14:creationId xmlns:p14="http://schemas.microsoft.com/office/powerpoint/2010/main" val="67975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a:t>
            </a:r>
            <a:r>
              <a:rPr lang="en-US" sz="2400" baseline="0" dirty="0" err="1"/>
              <a:t>vs</a:t>
            </a:r>
            <a:r>
              <a:rPr lang="en-US" sz="2400" baseline="0" dirty="0"/>
              <a:t> modelers (</a:t>
            </a:r>
            <a:r>
              <a:rPr lang="en-US" sz="2400" baseline="0" dirty="0" err="1"/>
              <a:t>V3</a:t>
            </a:r>
            <a:r>
              <a:rPr lang="en-US" sz="2400" baseline="0" dirty="0"/>
              <a:t>)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a:t>
            </a:r>
            <a:r>
              <a:rPr lang="en-US" sz="1900" dirty="0" err="1"/>
              <a:t>ObjectiveC</a:t>
            </a:r>
            <a:r>
              <a:rPr lang="en-US" sz="1900" dirty="0"/>
              <a:t>, </a:t>
            </a:r>
            <a:r>
              <a:rPr lang="en-US" sz="1900" dirty="0" err="1"/>
              <a:t>Javascript</a:t>
            </a:r>
            <a:endParaRPr lang="en-US" sz="1900" dirty="0"/>
          </a:p>
          <a:p>
            <a:pPr lvl="1"/>
            <a:r>
              <a:rPr lang="en-US" sz="1900" dirty="0">
                <a:sym typeface="Wingdings" pitchFamily="2" charset="2"/>
              </a:rPr>
              <a:t>Lots of examples (and they’re valid too)</a:t>
            </a:r>
            <a:endParaRPr lang="en-US" sz="1900" dirty="0"/>
          </a:p>
          <a:p>
            <a:pPr lvl="0"/>
            <a:r>
              <a:rPr lang="en-US" sz="2400" dirty="0" err="1"/>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a:t>
            </a:r>
            <a:r>
              <a:rPr lang="en-US" baseline="0" dirty="0" err="1"/>
              <a:t>RESTful</a:t>
            </a:r>
            <a:r>
              <a:rPr lang="en-US" baseline="0" dirty="0"/>
              <a:t>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15</a:t>
            </a:fld>
            <a:endParaRPr lang="en-CA" dirty="0"/>
          </a:p>
        </p:txBody>
      </p:sp>
    </p:spTree>
    <p:extLst>
      <p:ext uri="{BB962C8B-B14F-4D97-AF65-F5344CB8AC3E}">
        <p14:creationId xmlns:p14="http://schemas.microsoft.com/office/powerpoint/2010/main" val="26597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08352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33994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err="1">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160231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108953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198434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321706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a:t>
            </a:r>
            <a:r>
              <a:rPr lang="en-US" dirty="0" err="1"/>
              <a:t>RESTful</a:t>
            </a:r>
            <a:r>
              <a:rPr lang="en-US" dirty="0"/>
              <a:t>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a:t>
            </a:r>
            <a:r>
              <a:rPr lang="en-US" dirty="0" err="1"/>
              <a:t>ccda</a:t>
            </a:r>
            <a:r>
              <a:rPr lang="en-US" dirty="0"/>
              <a:t> profile that expresses the </a:t>
            </a:r>
            <a:r>
              <a:rPr lang="en-US" dirty="0" err="1"/>
              <a:t>dataelements</a:t>
            </a:r>
            <a:r>
              <a:rPr lang="en-US" dirty="0"/>
              <a:t>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a:t>
            </a:fld>
            <a:endParaRPr lang="en-CA" dirty="0"/>
          </a:p>
        </p:txBody>
      </p:sp>
    </p:spTree>
    <p:extLst>
      <p:ext uri="{BB962C8B-B14F-4D97-AF65-F5344CB8AC3E}">
        <p14:creationId xmlns:p14="http://schemas.microsoft.com/office/powerpoint/2010/main" val="346867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Goldilock</a:t>
            </a:r>
            <a:r>
              <a:rPr lang="en-US" baseline="0" dirty="0"/>
              <a:t> analogy -  too big – </a:t>
            </a:r>
            <a:r>
              <a:rPr lang="en-US" baseline="0" dirty="0" err="1"/>
              <a:t>Disharge</a:t>
            </a:r>
            <a:r>
              <a:rPr lang="en-US" baseline="0" dirty="0"/>
              <a:t>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252984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a:t>
            </a:r>
            <a:r>
              <a:rPr lang="en-US" dirty="0" err="1"/>
              <a:t>datatype</a:t>
            </a:r>
            <a:endParaRPr lang="en-US" dirty="0"/>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t>
            </a:r>
            <a:r>
              <a:rPr lang="en-US" sz="1200" b="1" baseline="0" dirty="0" err="1">
                <a:solidFill>
                  <a:schemeClr val="accent1"/>
                </a:solidFill>
              </a:rPr>
              <a:t>availableFHIR</a:t>
            </a:r>
            <a:r>
              <a:rPr lang="en-US" sz="1200" b="1" baseline="0" dirty="0">
                <a:solidFill>
                  <a:schemeClr val="accent1"/>
                </a:solidFill>
              </a:rPr>
              <a:t>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a:t>
            </a:r>
            <a:r>
              <a:rPr lang="en-US" baseline="0" dirty="0" err="1"/>
              <a:t>FHIR</a:t>
            </a:r>
            <a:r>
              <a:rPr lang="en-US" baseline="0" dirty="0"/>
              <a:t> API defines that a given relative endpoint must always behave the same way.   Like copying your file system on your hard drive to everybody else … is always going to be the same.  So /Patient exists on every </a:t>
            </a:r>
            <a:r>
              <a:rPr lang="en-US" baseline="0" dirty="0" err="1"/>
              <a:t>FHIR</a:t>
            </a:r>
            <a:r>
              <a:rPr lang="en-US" baseline="0" dirty="0"/>
              <a:t>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a:t>
            </a:r>
            <a:r>
              <a:rPr lang="en-US" baseline="0" dirty="0" err="1"/>
              <a:t>JSON</a:t>
            </a:r>
            <a:endParaRPr lang="en-US" baseline="0" dirty="0"/>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a:t>
            </a:r>
            <a:r>
              <a:rPr lang="en-US" dirty="0" err="1"/>
              <a:t>orderer</a:t>
            </a:r>
            <a:r>
              <a:rPr lang="en-US" dirty="0"/>
              <a:t>":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err="1"/>
              <a:t>Metatata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Complex meaning composed of other </a:t>
            </a:r>
            <a:r>
              <a:rPr lang="en-US" dirty="0" err="1"/>
              <a:t>datatypes</a:t>
            </a:r>
            <a:r>
              <a:rPr lang="en-US" baseline="0" dirty="0"/>
              <a:t>  -  example </a:t>
            </a:r>
            <a:r>
              <a:rPr lang="en-US" baseline="0" dirty="0" err="1"/>
              <a:t>identifer</a:t>
            </a:r>
            <a:r>
              <a:rPr lang="en-US" baseline="0" dirty="0"/>
              <a:t>, </a:t>
            </a:r>
            <a:r>
              <a:rPr lang="en-US" baseline="0" dirty="0" err="1"/>
              <a:t>codeableConcept</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example</a:t>
            </a:r>
            <a:r>
              <a:rPr lang="en-US" baseline="0" dirty="0"/>
              <a:t> of business </a:t>
            </a:r>
            <a:r>
              <a:rPr lang="en-US" baseline="0" dirty="0" err="1"/>
              <a:t>identifer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36</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37</a:t>
            </a:fld>
            <a:endParaRPr lang="en-US"/>
          </a:p>
        </p:txBody>
      </p:sp>
    </p:spTree>
    <p:extLst>
      <p:ext uri="{BB962C8B-B14F-4D97-AF65-F5344CB8AC3E}">
        <p14:creationId xmlns:p14="http://schemas.microsoft.com/office/powerpoint/2010/main" val="2320413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40</a:t>
            </a:fld>
            <a:endParaRPr lang="en-CA" dirty="0"/>
          </a:p>
        </p:txBody>
      </p:sp>
    </p:spTree>
    <p:extLst>
      <p:ext uri="{BB962C8B-B14F-4D97-AF65-F5344CB8AC3E}">
        <p14:creationId xmlns:p14="http://schemas.microsoft.com/office/powerpoint/2010/main" val="1288814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a:t>
            </a:r>
            <a:r>
              <a:rPr lang="en-US" baseline="0" dirty="0"/>
              <a:t> instance in XML:  and general pattern for coded data.</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42</a:t>
            </a:fld>
            <a:endParaRPr lang="en-CA" dirty="0"/>
          </a:p>
        </p:txBody>
      </p:sp>
    </p:spTree>
    <p:extLst>
      <p:ext uri="{BB962C8B-B14F-4D97-AF65-F5344CB8AC3E}">
        <p14:creationId xmlns:p14="http://schemas.microsoft.com/office/powerpoint/2010/main" val="2905485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Eg</a:t>
            </a:r>
            <a:r>
              <a:rPr lang="en-US" dirty="0"/>
              <a:t>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pPr lvl="1"/>
            <a:r>
              <a:rPr lang="en-US" dirty="0"/>
              <a:t>Expand </a:t>
            </a:r>
          </a:p>
          <a:p>
            <a:pPr lvl="2"/>
            <a:r>
              <a:rPr lang="en-US" dirty="0"/>
              <a:t>http://</a:t>
            </a:r>
            <a:r>
              <a:rPr lang="en-US" dirty="0" err="1"/>
              <a:t>fhir-dev.healthintersections.com.au</a:t>
            </a:r>
            <a:r>
              <a:rPr lang="en-US" dirty="0"/>
              <a:t>/open/ValueSet/</a:t>
            </a:r>
            <a:r>
              <a:rPr lang="en-US" dirty="0" err="1"/>
              <a:t>valueset</a:t>
            </a:r>
            <a:r>
              <a:rPr lang="en-US" dirty="0"/>
              <a:t>-condition-code/$</a:t>
            </a:r>
            <a:r>
              <a:rPr lang="en-US" dirty="0" err="1"/>
              <a:t>expand?filter</a:t>
            </a:r>
            <a:r>
              <a:rPr lang="en-US" dirty="0"/>
              <a:t>=diabetes</a:t>
            </a:r>
          </a:p>
          <a:p>
            <a:pPr lvl="1"/>
            <a:r>
              <a:rPr lang="en-US" dirty="0"/>
              <a:t> Lookup</a:t>
            </a:r>
          </a:p>
          <a:p>
            <a:pPr lvl="2"/>
            <a:r>
              <a:rPr lang="en-US" dirty="0"/>
              <a:t> http://</a:t>
            </a:r>
            <a:r>
              <a:rPr lang="en-US" dirty="0" err="1"/>
              <a:t>fhir-dev.healthintersections.com.au</a:t>
            </a:r>
            <a:r>
              <a:rPr lang="en-US" dirty="0"/>
              <a:t>/open/ValueSet/$</a:t>
            </a:r>
            <a:r>
              <a:rPr lang="en-US" dirty="0" err="1"/>
              <a:t>lookup?system</a:t>
            </a:r>
            <a:r>
              <a:rPr lang="en-US" dirty="0"/>
              <a:t>=http://</a:t>
            </a:r>
            <a:r>
              <a:rPr lang="en-US" dirty="0" err="1"/>
              <a:t>loinc.org&amp;code</a:t>
            </a:r>
            <a:r>
              <a:rPr lang="en-US" dirty="0"/>
              <a:t>=8480-6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Indicate Document/Message  removed a</a:t>
            </a:r>
            <a:r>
              <a:rPr lang="en-US" sz="2000" baseline="0" dirty="0"/>
              <a:t>s bullet since no longer true.</a:t>
            </a:r>
            <a:endParaRPr lang="en-US" sz="200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51</a:t>
            </a:fld>
            <a:endParaRPr lang="en-CA" dirty="0"/>
          </a:p>
        </p:txBody>
      </p:sp>
    </p:spTree>
    <p:extLst>
      <p:ext uri="{BB962C8B-B14F-4D97-AF65-F5344CB8AC3E}">
        <p14:creationId xmlns:p14="http://schemas.microsoft.com/office/powerpoint/2010/main" val="2770584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a:t>* The resource returns back to life!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53</a:t>
            </a:fld>
            <a:endParaRPr lang="en-US"/>
          </a:p>
        </p:txBody>
      </p:sp>
    </p:spTree>
    <p:extLst>
      <p:ext uri="{BB962C8B-B14F-4D97-AF65-F5344CB8AC3E}">
        <p14:creationId xmlns:p14="http://schemas.microsoft.com/office/powerpoint/2010/main" val="603333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 example of practitioner- in encounter – name</a:t>
            </a:r>
            <a:r>
              <a:rPr lang="en-US" baseline="0" dirty="0"/>
              <a:t> change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3522363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dirty="0" err="1"/>
              <a:t>FHIR</a:t>
            </a:r>
            <a:r>
              <a:rPr lang="en-US" dirty="0"/>
              <a:t> Notepad++ </a:t>
            </a:r>
            <a:r>
              <a:rPr lang="en-US" dirty="0" err="1"/>
              <a:t>Plugin</a:t>
            </a:r>
            <a:r>
              <a:rPr lang="en-US" dirty="0"/>
              <a:t>:</a:t>
            </a:r>
            <a:r>
              <a:rPr lang="en-US" baseline="0" dirty="0"/>
              <a:t> </a:t>
            </a:r>
            <a:r>
              <a:rPr lang="en-US" dirty="0"/>
              <a:t>http://www.healthintersections.com.au/FhirServer/fhirnpp.htm</a:t>
            </a:r>
          </a:p>
          <a:p>
            <a:endParaRPr lang="en-US" dirty="0"/>
          </a:p>
          <a:p>
            <a:r>
              <a:rPr lang="en-US" dirty="0" err="1"/>
              <a:t>ClinFHIR</a:t>
            </a:r>
            <a:r>
              <a:rPr lang="en-US" dirty="0"/>
              <a:t> : http://clinfhir.com/</a:t>
            </a:r>
          </a:p>
          <a:p>
            <a:endParaRPr lang="en-US" dirty="0"/>
          </a:p>
          <a:p>
            <a:r>
              <a:rPr lang="en-US" dirty="0"/>
              <a:t>Demo here</a:t>
            </a:r>
            <a:r>
              <a:rPr lang="en-US" baseline="0" dirty="0"/>
              <a:t>  </a:t>
            </a:r>
            <a:r>
              <a:rPr lang="en-US" dirty="0"/>
              <a:t>We are</a:t>
            </a:r>
            <a:r>
              <a:rPr lang="en-US" baseline="0" dirty="0"/>
              <a:t> going to use this today. Maybe also with Notepad </a:t>
            </a:r>
            <a:r>
              <a:rPr lang="en-US" baseline="0" dirty="0" err="1"/>
              <a:t>plugin</a:t>
            </a:r>
            <a:r>
              <a:rPr lang="en-US" baseline="0" dirty="0"/>
              <a:t>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Description of interactions</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a:t>
            </a:r>
            <a:r>
              <a:rPr lang="en-US" dirty="0"/>
              <a:t>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58</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a:t>
            </a:r>
            <a:r>
              <a:rPr lang="en-US" baseline="0" dirty="0" err="1"/>
              <a:t>eg</a:t>
            </a:r>
            <a:r>
              <a:rPr lang="en-US" baseline="0" dirty="0"/>
              <a:t>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59</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a:t>
            </a:r>
            <a:r>
              <a:rPr lang="en-US" sz="2400" baseline="0" dirty="0" err="1"/>
              <a:t>fomat</a:t>
            </a:r>
            <a:r>
              <a:rPr lang="en-US" sz="2400" baseline="0" dirty="0"/>
              <a:t> by using _format parameter or headers for XML/</a:t>
            </a:r>
            <a:r>
              <a:rPr lang="en-US" sz="2400" baseline="0" dirty="0" err="1"/>
              <a:t>JSON</a:t>
            </a:r>
            <a:endParaRPr lang="en-US" sz="2400" baseline="0" dirty="0"/>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a:t>
            </a:r>
            <a:r>
              <a:rPr lang="en-US" dirty="0" err="1"/>
              <a:t>FHIR</a:t>
            </a:r>
            <a:r>
              <a:rPr lang="en-US" dirty="0"/>
              <a:t>.</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a:t>
            </a:r>
            <a:r>
              <a:rPr lang="en-US" dirty="0" err="1"/>
              <a:t>RESTful</a:t>
            </a:r>
            <a:r>
              <a:rPr lang="en-US" dirty="0"/>
              <a:t>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a:t>
            </a:r>
            <a:r>
              <a:rPr lang="en-US" dirty="0" err="1"/>
              <a:t>displayname</a:t>
            </a:r>
            <a:r>
              <a:rPr lang="en-US" dirty="0"/>
              <a:t>, code and code/</a:t>
            </a:r>
            <a:r>
              <a:rPr lang="en-US" dirty="0" err="1"/>
              <a:t>codesystem</a:t>
            </a:r>
            <a:r>
              <a:rPr lang="en-US" dirty="0"/>
              <a:t>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a:t>
            </a:r>
            <a:r>
              <a:rPr lang="en-US" dirty="0" err="1"/>
              <a:t>Coding.code</a:t>
            </a:r>
            <a:r>
              <a:rPr lang="en-US" dirty="0"/>
              <a:t> or </a:t>
            </a:r>
            <a:r>
              <a:rPr lang="en-US" dirty="0" err="1"/>
              <a:t>Identifier.value</a:t>
            </a:r>
            <a:r>
              <a:rPr lang="en-US" dirty="0"/>
              <a:t>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a:t>
            </a:r>
            <a:r>
              <a:rPr lang="en-US" dirty="0" err="1"/>
              <a:t>RFC</a:t>
            </a:r>
            <a:r>
              <a:rPr lang="en-US" dirty="0"/>
              <a:t>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61</a:t>
            </a:fld>
            <a:endParaRPr lang="en-CA" dirty="0"/>
          </a:p>
        </p:txBody>
      </p:sp>
    </p:spTree>
    <p:extLst>
      <p:ext uri="{BB962C8B-B14F-4D97-AF65-F5344CB8AC3E}">
        <p14:creationId xmlns:p14="http://schemas.microsoft.com/office/powerpoint/2010/main" val="565270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a:t>
            </a:r>
            <a:r>
              <a:rPr lang="en-US" baseline="0" dirty="0" err="1"/>
              <a:t>PostMan</a:t>
            </a:r>
            <a:r>
              <a:rPr lang="en-US" baseline="0" dirty="0"/>
              <a:t>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a:t>
            </a:r>
            <a:r>
              <a:rPr lang="en-US" baseline="0" dirty="0" err="1"/>
              <a:t>optino</a:t>
            </a:r>
            <a:r>
              <a:rPr lang="en-US" baseline="0" dirty="0"/>
              <a:t>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a:t>
            </a:r>
            <a:r>
              <a:rPr lang="en-US" dirty="0" err="1"/>
              <a:t>json</a:t>
            </a:r>
            <a:r>
              <a:rPr lang="en-US" dirty="0"/>
              <a:t>“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a:t>
            </a:r>
            <a:r>
              <a:rPr lang="en-US" baseline="0" dirty="0" err="1"/>
              <a:t>file.xml</a:t>
            </a:r>
            <a:r>
              <a:rPr lang="en-US" baseline="0" dirty="0"/>
              <a:t>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err="1">
                <a:solidFill>
                  <a:schemeClr val="tx1"/>
                </a:solidFill>
                <a:latin typeface="+mn-lt"/>
                <a:ea typeface="+mn-ea"/>
                <a:cs typeface="+mn-cs"/>
              </a:rPr>
              <a:t>RESTful</a:t>
            </a:r>
            <a:r>
              <a:rPr lang="en-US" sz="1200" b="0" i="1" kern="1200" dirty="0">
                <a:solidFill>
                  <a:schemeClr val="tx1"/>
                </a:solidFill>
                <a:latin typeface="+mn-lt"/>
                <a:ea typeface="+mn-ea"/>
                <a:cs typeface="+mn-cs"/>
              </a:rPr>
              <a:t>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a:t>
            </a:r>
            <a:r>
              <a:rPr lang="en-US" dirty="0" err="1"/>
              <a:t>json</a:t>
            </a:r>
            <a:r>
              <a:rPr lang="en-US" dirty="0"/>
              <a:t>“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a:t>
            </a:r>
            <a:r>
              <a:rPr lang="en-US" dirty="0" err="1"/>
              <a:t>json</a:t>
            </a:r>
            <a:r>
              <a:rPr lang="en-US" dirty="0"/>
              <a:t>“ –d @</a:t>
            </a:r>
            <a:r>
              <a:rPr lang="en-US" dirty="0" err="1"/>
              <a:t>file.json</a:t>
            </a:r>
            <a:r>
              <a:rPr lang="en-US" dirty="0"/>
              <a:t>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a:t>
            </a:r>
            <a:r>
              <a:rPr lang="en-US" baseline="0" dirty="0" err="1"/>
              <a:t>(s)</a:t>
            </a:r>
            <a:r>
              <a:rPr lang="en-US" baseline="0" dirty="0"/>
              <a:t> with </a:t>
            </a:r>
            <a:r>
              <a:rPr lang="en-US" baseline="0" dirty="0" err="1"/>
              <a:t>LOINC</a:t>
            </a:r>
            <a:r>
              <a:rPr lang="en-US" baseline="0" dirty="0"/>
              <a:t>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a:t>
            </a:r>
            <a:r>
              <a:rPr lang="en-US" dirty="0" err="1"/>
              <a:t>Observation?code</a:t>
            </a:r>
            <a:r>
              <a:rPr lang="en-US" dirty="0"/>
              <a:t>=[</a:t>
            </a:r>
            <a:r>
              <a:rPr lang="en-US" dirty="0" err="1"/>
              <a:t>LOINC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a:t>
            </a:r>
            <a:r>
              <a:rPr lang="en-US" baseline="0" dirty="0" err="1"/>
              <a:t>i</a:t>
            </a:r>
            <a:r>
              <a:rPr lang="en-US" baseline="0" dirty="0"/>
              <a:t>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err="1"/>
              <a:t>earch</a:t>
            </a:r>
            <a:r>
              <a:rPr lang="en-CA" baseline="0" dirty="0"/>
              <a:t> for patient on name</a:t>
            </a:r>
          </a:p>
          <a:p>
            <a:r>
              <a:rPr lang="en-CA" baseline="0" dirty="0"/>
              <a:t>Specify </a:t>
            </a:r>
            <a:r>
              <a:rPr lang="en-CA" baseline="0" dirty="0" err="1"/>
              <a:t>json</a:t>
            </a:r>
            <a:r>
              <a:rPr lang="en-CA" baseline="0" dirty="0"/>
              <a:t> or xml</a:t>
            </a:r>
          </a:p>
          <a:p>
            <a:r>
              <a:rPr lang="en-CA" baseline="0" dirty="0"/>
              <a:t>Get a patient</a:t>
            </a:r>
          </a:p>
          <a:p>
            <a:r>
              <a:rPr lang="en-CA" baseline="0" dirty="0"/>
              <a:t>Update a patient</a:t>
            </a:r>
          </a:p>
          <a:p>
            <a:r>
              <a:rPr lang="en-CA" baseline="0" dirty="0" err="1"/>
              <a:t>Grahames</a:t>
            </a:r>
            <a:r>
              <a:rPr lang="en-CA" baseline="0" dirty="0"/>
              <a:t> &amp; </a:t>
            </a:r>
            <a:r>
              <a:rPr lang="en-CA" baseline="0" dirty="0" err="1"/>
              <a:t>Ewouts</a:t>
            </a:r>
            <a:r>
              <a:rPr lang="en-CA" baseline="0" dirty="0"/>
              <a:t>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62</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65</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7712" cy="3417888"/>
          </a:xfrm>
        </p:spPr>
      </p:sp>
      <p:sp>
        <p:nvSpPr>
          <p:cNvPr id="3" name="Notes Placeholder 2"/>
          <p:cNvSpPr>
            <a:spLocks noGrp="1"/>
          </p:cNvSpPr>
          <p:nvPr>
            <p:ph type="body" idx="1"/>
          </p:nvPr>
        </p:nvSpPr>
        <p:spPr/>
        <p:txBody>
          <a:bodyPr/>
          <a:lstStyle/>
          <a:p>
            <a:r>
              <a:rPr lang="en-US" i="1" dirty="0"/>
              <a:t>Note: hardly any mandatory elements in the core spec!</a:t>
            </a:r>
          </a:p>
          <a:p>
            <a:endParaRPr lang="en-US" i="1" dirty="0"/>
          </a:p>
          <a:p>
            <a:r>
              <a:rPr lang="en-US" i="1" dirty="0"/>
              <a:t>Tools</a:t>
            </a:r>
            <a:r>
              <a:rPr lang="en-US" i="1" baseline="0" dirty="0"/>
              <a:t> for creating profile being develop  - Forge..</a:t>
            </a:r>
            <a:endParaRPr lang="en-US" i="1" dirty="0"/>
          </a:p>
          <a:p>
            <a:endParaRPr lang="nl-NL"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4019675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a:t>
            </a:r>
            <a:r>
              <a:rPr lang="en-US" sz="1800" noProof="0" dirty="0" err="1"/>
              <a:t>DataType</a:t>
            </a:r>
            <a:endParaRPr lang="en-US" sz="1800" noProof="0" dirty="0"/>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a:t>
            </a:r>
            <a:r>
              <a:rPr lang="en-US" sz="1800" noProof="0" dirty="0" err="1"/>
              <a:t>ModifierExtension</a:t>
            </a:r>
            <a:r>
              <a:rPr lang="en-US" sz="1800" noProof="0" dirty="0"/>
              <a:t>)</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a:t>
            </a:r>
            <a:r>
              <a:rPr lang="en-US" baseline="0" dirty="0" err="1"/>
              <a:t>DAF</a:t>
            </a:r>
            <a:r>
              <a:rPr lang="en-US" baseline="0" dirty="0"/>
              <a:t>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70</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026620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75</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800" dirty="0" err="1"/>
              <a:t>Zulip</a:t>
            </a:r>
            <a:r>
              <a:rPr lang="en-AU" sz="2800" dirty="0"/>
              <a:t>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err="1"/>
              <a:t>gForge</a:t>
            </a:r>
            <a:r>
              <a:rPr lang="en-AU" sz="2800" dirty="0"/>
              <a:t> Tracker – ask for changes to the spec </a:t>
            </a:r>
          </a:p>
          <a:p>
            <a:pPr lvl="1"/>
            <a:r>
              <a:rPr lang="en-AU" sz="2400" dirty="0"/>
              <a:t>Link from bottom of every page</a:t>
            </a:r>
          </a:p>
          <a:p>
            <a:pPr lvl="1"/>
            <a:r>
              <a:rPr lang="en-AU" sz="2400" dirty="0"/>
              <a:t>But have discussion somewhere first</a:t>
            </a:r>
          </a:p>
          <a:p>
            <a:r>
              <a:rPr lang="en-AU" sz="2800" dirty="0" err="1"/>
              <a:t>FHIR</a:t>
            </a:r>
            <a:r>
              <a:rPr lang="en-AU" sz="2800" dirty="0"/>
              <a:t> Email list, </a:t>
            </a:r>
            <a:r>
              <a:rPr lang="en-AU" sz="2800" dirty="0" err="1"/>
              <a:t>Connectathons</a:t>
            </a:r>
            <a:r>
              <a:rPr lang="en-AU" sz="2800" dirty="0"/>
              <a:t>,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78</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81</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83</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84</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85</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65620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a:t>
            </a:r>
            <a:r>
              <a:rPr lang="en-CA" dirty="0" err="1"/>
              <a:t>specializationdata</a:t>
            </a:r>
            <a:r>
              <a:rPr lang="en-CA" dirty="0"/>
              <a:t>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86</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612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a:t>
            </a:r>
            <a:r>
              <a:rPr lang="en-US" dirty="0" err="1"/>
              <a:t>dev</a:t>
            </a:r>
            <a:r>
              <a:rPr lang="en-US" dirty="0"/>
              <a:t> costs ( more accessible to developers and quicker to implement)</a:t>
            </a:r>
          </a:p>
          <a:p>
            <a:r>
              <a:rPr lang="en-US"/>
              <a:t>   </a:t>
            </a:r>
            <a:r>
              <a:rPr lang="en-US" dirty="0"/>
              <a:t>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323860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89</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 afraid we jumped the gun with this poll, but pretend its kind of like a “pretest” that we used to get in middle school  </a:t>
            </a:r>
            <a:r>
              <a:rPr lang="en-US" dirty="0">
                <a:sym typeface="Wingdings" pitchFamily="2" charset="2"/>
              </a:rPr>
              <a:t>.</a:t>
            </a:r>
          </a:p>
          <a:p>
            <a:endParaRPr lang="en-US" dirty="0"/>
          </a:p>
          <a:p>
            <a:r>
              <a:rPr lang="en-US" dirty="0"/>
              <a:t>How will open API technology (FHIR) most benefit Health IT?</a:t>
            </a:r>
          </a:p>
          <a:p>
            <a:pPr lvl="0"/>
            <a:r>
              <a:rPr lang="en-US" dirty="0"/>
              <a:t>1 eHealth data exchange</a:t>
            </a:r>
          </a:p>
          <a:p>
            <a:pPr lvl="0"/>
            <a:r>
              <a:rPr lang="en-US" dirty="0"/>
              <a:t>2. Embedded apps in EHR</a:t>
            </a:r>
          </a:p>
          <a:p>
            <a:pPr lvl="0"/>
            <a:r>
              <a:rPr lang="en-US" dirty="0"/>
              <a:t>3. Mobile access for clinicians</a:t>
            </a:r>
          </a:p>
          <a:p>
            <a:pPr marL="225148" indent="-225148">
              <a:buAutoNum type="arabicPeriod" startAt="4"/>
            </a:pPr>
            <a:r>
              <a:rPr lang="en-US" dirty="0"/>
              <a:t>Mobile apps for patients</a:t>
            </a:r>
          </a:p>
          <a:p>
            <a:pPr marL="225148" indent="-225148">
              <a:buAutoNum type="arabicPeriod" startAt="4"/>
            </a:pPr>
            <a:endParaRPr lang="en-US" dirty="0"/>
          </a:p>
          <a:p>
            <a:pPr marL="225148" indent="-225148"/>
            <a:r>
              <a:rPr lang="en-US" dirty="0"/>
              <a:t>We will give you a few minutes to answer  ( and </a:t>
            </a:r>
            <a:r>
              <a:rPr lang="en-US" dirty="0" err="1"/>
              <a:t>google</a:t>
            </a:r>
            <a:r>
              <a:rPr lang="en-US" dirty="0"/>
              <a:t> </a:t>
            </a:r>
            <a:r>
              <a:rPr lang="en-US" dirty="0" err="1"/>
              <a:t>ehealth</a:t>
            </a:r>
            <a:r>
              <a:rPr lang="en-US" dirty="0"/>
              <a:t>  </a:t>
            </a:r>
            <a:r>
              <a:rPr lang="en-US" dirty="0">
                <a:sym typeface="Wingdings" pitchFamily="2" charset="2"/>
              </a:rPr>
              <a:t></a:t>
            </a:r>
            <a:r>
              <a:rPr lang="en-US" dirty="0"/>
              <a:t> (Wikipedia: </a:t>
            </a:r>
            <a:r>
              <a:rPr lang="en-US" b="1" dirty="0" err="1"/>
              <a:t>eHealth</a:t>
            </a:r>
            <a:r>
              <a:rPr lang="en-US" dirty="0"/>
              <a:t> (also written </a:t>
            </a:r>
            <a:r>
              <a:rPr lang="en-US" b="1" dirty="0"/>
              <a:t>e-health</a:t>
            </a:r>
            <a:r>
              <a:rPr lang="en-US" dirty="0"/>
              <a:t>) is a relatively recent term for healthcare practice supported by electronic processes and communication, dating back to at least 1999.</a:t>
            </a:r>
            <a:r>
              <a:rPr lang="en-US" b="0" i="0" baseline="30000" dirty="0">
                <a:hlinkClick r:id="rId3"/>
              </a:rPr>
              <a:t>[1]</a:t>
            </a:r>
            <a:r>
              <a:rPr lang="en-US" dirty="0"/>
              <a:t> Usage of the term varies. A study in 2005 found 51 unique definitions </a:t>
            </a:r>
            <a:r>
              <a:rPr lang="en-US" b="0" i="0" baseline="30000" dirty="0">
                <a:hlinkClick r:id="rId3"/>
              </a:rPr>
              <a:t>[2]</a:t>
            </a:r>
            <a:r>
              <a:rPr lang="en-US" dirty="0"/>
              <a:t>. Some argue that it is interchangeable with </a:t>
            </a:r>
            <a:r>
              <a:rPr lang="en-US" dirty="0">
                <a:hlinkClick r:id="rId4" tooltip="Health informatics"/>
              </a:rPr>
              <a:t>health informatics</a:t>
            </a:r>
            <a:r>
              <a:rPr lang="en-US" dirty="0"/>
              <a:t> with a broad definition covering electronic/digital processes in health</a:t>
            </a:r>
            <a:r>
              <a:rPr lang="en-US" b="0" i="0" baseline="30000" dirty="0">
                <a:hlinkClick r:id="rId3"/>
              </a:rPr>
              <a:t>[3]</a:t>
            </a:r>
            <a:r>
              <a:rPr lang="en-US" dirty="0"/>
              <a:t> while others use it in the narrower sense of healthcare practice using the </a:t>
            </a:r>
            <a:r>
              <a:rPr lang="en-US" dirty="0">
                <a:hlinkClick r:id="rId5" tooltip="Internet"/>
              </a:rPr>
              <a:t>Internet</a:t>
            </a:r>
            <a:r>
              <a:rPr lang="en-US" dirty="0"/>
              <a:t>.</a:t>
            </a:r>
            <a:r>
              <a:rPr lang="en-US" b="0" i="0" baseline="30000" dirty="0">
                <a:hlinkClick r:id="rId3"/>
              </a:rPr>
              <a:t>[4][5][6]</a:t>
            </a:r>
            <a:r>
              <a:rPr lang="en-US" dirty="0"/>
              <a:t> It can also include health applications and links on mobile phones, referred to as </a:t>
            </a:r>
            <a:r>
              <a:rPr lang="en-US" dirty="0">
                <a:hlinkClick r:id="rId6" tooltip="M-health"/>
              </a:rPr>
              <a:t>m-health</a:t>
            </a:r>
            <a:r>
              <a:rPr lang="en-US" dirty="0"/>
              <a:t> or </a:t>
            </a:r>
            <a:r>
              <a:rPr lang="en-US" dirty="0" err="1">
                <a:hlinkClick r:id="rId7" tooltip="MHealth"/>
              </a:rPr>
              <a:t>mHealth</a:t>
            </a:r>
            <a:r>
              <a:rPr lang="en-US" dirty="0"/>
              <a:t>. Since about 2011, the increasing recognition of the need for better cyber-security and regulation may result in the need for these specialized resources to develop safer </a:t>
            </a:r>
            <a:r>
              <a:rPr lang="en-US" dirty="0" err="1"/>
              <a:t>eHealth</a:t>
            </a:r>
            <a:r>
              <a:rPr lang="en-US" dirty="0"/>
              <a:t> solutions that can withstand these growing threats.)</a:t>
            </a:r>
          </a:p>
          <a:p>
            <a:pPr marL="225148" indent="-225148"/>
            <a:endParaRPr lang="en-US" dirty="0"/>
          </a:p>
          <a:p>
            <a:pPr marL="225148" indent="-225148"/>
            <a:r>
              <a:rPr lang="en-US" dirty="0"/>
              <a:t>Transition:  </a:t>
            </a:r>
            <a:r>
              <a:rPr lang="en-US" baseline="0" dirty="0"/>
              <a:t>We are going to close out our presentation with a demonstration app which the </a:t>
            </a:r>
            <a:r>
              <a:rPr lang="en-US" baseline="0" dirty="0" err="1"/>
              <a:t>FHIR</a:t>
            </a:r>
            <a:r>
              <a:rPr lang="en-US" baseline="0" dirty="0"/>
              <a:t> NO and </a:t>
            </a:r>
            <a:r>
              <a:rPr lang="en-US" baseline="0" dirty="0" err="1"/>
              <a:t>Obs</a:t>
            </a:r>
            <a:r>
              <a:rPr lang="en-US" baseline="0" dirty="0"/>
              <a:t> resource </a:t>
            </a:r>
            <a:endParaRPr lang="en-US" dirty="0"/>
          </a:p>
          <a:p>
            <a:pPr marL="225148" indent="-225148"/>
            <a:endParaRPr lang="en-US" dirty="0"/>
          </a:p>
        </p:txBody>
      </p:sp>
      <p:sp>
        <p:nvSpPr>
          <p:cNvPr id="4" name="Slide Number Placeholder 3"/>
          <p:cNvSpPr>
            <a:spLocks noGrp="1"/>
          </p:cNvSpPr>
          <p:nvPr>
            <p:ph type="sldNum" sz="quarter" idx="10"/>
          </p:nvPr>
        </p:nvSpPr>
        <p:spPr/>
        <p:txBody>
          <a:bodyPr/>
          <a:lstStyle/>
          <a:p>
            <a:fld id="{F50E7AAB-77A6-4915-B78E-53B5382A90E8}" type="slidenum">
              <a:rPr lang="en-US" smtClean="0"/>
              <a:pPr/>
              <a:t>90</a:t>
            </a:fld>
            <a:endParaRPr lang="en-US"/>
          </a:p>
        </p:txBody>
      </p:sp>
    </p:spTree>
    <p:extLst>
      <p:ext uri="{BB962C8B-B14F-4D97-AF65-F5344CB8AC3E}">
        <p14:creationId xmlns:p14="http://schemas.microsoft.com/office/powerpoint/2010/main" val="2687132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a:t>
            </a:r>
            <a:r>
              <a:rPr lang="en-US" baseline="0" dirty="0" err="1"/>
              <a:t>FHIR</a:t>
            </a:r>
            <a:r>
              <a:rPr lang="en-US" baseline="0" dirty="0"/>
              <a:t> specification throughout this tutorial.  Try to tie the topic into the spec and where the information can be found.  So slides such as the following will be interspersed into the discussion as </a:t>
            </a:r>
            <a:r>
              <a:rPr lang="en-US" baseline="0" dirty="0" err="1"/>
              <a:t>queus</a:t>
            </a:r>
            <a:r>
              <a:rPr lang="en-US" baseline="0" dirty="0"/>
              <a:t>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91</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err="1"/>
              <a:t>Sematic</a:t>
            </a:r>
            <a:r>
              <a:rPr lang="en-US" baseline="0" dirty="0"/>
              <a:t> Depth  - Knowledge captured in the model.</a:t>
            </a:r>
          </a:p>
          <a:p>
            <a:endParaRPr lang="en-US" baseline="0" dirty="0"/>
          </a:p>
          <a:p>
            <a:pPr rtl="0" eaLnBrk="1" fontAlgn="base" hangingPunct="1"/>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V2</a:t>
            </a:r>
            <a:r>
              <a:rPr lang="en-US" sz="1200" kern="1200" dirty="0">
                <a:solidFill>
                  <a:schemeClr val="tx1"/>
                </a:solidFill>
                <a:latin typeface="+mn-lt"/>
                <a:ea typeface="+mn-ea"/>
                <a:cs typeface="+mn-cs"/>
              </a:rPr>
              <a:t> version 2 messaging. Pipes</a:t>
            </a:r>
            <a:r>
              <a:rPr lang="en-US" sz="1200" kern="1200" baseline="0" dirty="0">
                <a:solidFill>
                  <a:schemeClr val="tx1"/>
                </a:solidFill>
                <a:latin typeface="+mn-lt"/>
                <a:ea typeface="+mn-ea"/>
                <a:cs typeface="+mn-cs"/>
              </a:rPr>
              <a:t> and Hats (</a:t>
            </a:r>
            <a:r>
              <a:rPr lang="en-US" sz="1200" kern="1200" dirty="0" err="1">
                <a:solidFill>
                  <a:schemeClr val="tx1"/>
                </a:solidFill>
                <a:latin typeface="+mn-lt"/>
                <a:ea typeface="+mn-ea"/>
                <a:cs typeface="+mn-cs"/>
              </a:rPr>
              <a:t>EDIfact</a:t>
            </a:r>
            <a:r>
              <a:rPr lang="en-US" sz="1200" kern="1200" dirty="0">
                <a:solidFill>
                  <a:schemeClr val="tx1"/>
                </a:solidFill>
                <a:latin typeface="+mn-lt"/>
                <a:ea typeface="+mn-ea"/>
                <a:cs typeface="+mn-cs"/>
              </a:rPr>
              <a: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err="1">
                <a:solidFill>
                  <a:schemeClr val="tx1"/>
                </a:solidFill>
                <a:latin typeface="+mn-lt"/>
                <a:ea typeface="+mn-ea"/>
                <a:cs typeface="+mn-cs"/>
              </a:rPr>
              <a:t>V3</a:t>
            </a:r>
            <a:r>
              <a:rPr lang="en-US" sz="1200" kern="1200" dirty="0">
                <a:solidFill>
                  <a:schemeClr val="tx1"/>
                </a:solidFill>
                <a:latin typeface="+mn-lt"/>
                <a:ea typeface="+mn-ea"/>
                <a:cs typeface="+mn-cs"/>
              </a:rPr>
              <a:t>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V3</a:t>
            </a:r>
            <a:r>
              <a:rPr lang="en-US" sz="1200" kern="1200" baseline="0" dirty="0">
                <a:solidFill>
                  <a:schemeClr val="tx1"/>
                </a:solidFill>
                <a:latin typeface="+mn-lt"/>
                <a:ea typeface="+mn-ea"/>
                <a:cs typeface="+mn-cs"/>
              </a:rPr>
              <a:t>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err="1">
                <a:solidFill>
                  <a:schemeClr val="tx1"/>
                </a:solidFill>
                <a:latin typeface="+mn-lt"/>
                <a:ea typeface="+mn-ea"/>
                <a:cs typeface="+mn-cs"/>
              </a:rPr>
              <a:t>CDA</a:t>
            </a:r>
            <a:r>
              <a:rPr lang="en-US" sz="1200" kern="1200" dirty="0">
                <a:solidFill>
                  <a:schemeClr val="tx1"/>
                </a:solidFill>
                <a:latin typeface="+mn-lt"/>
                <a:ea typeface="+mn-ea"/>
                <a:cs typeface="+mn-cs"/>
              </a:rPr>
              <a:t>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a:t>
            </a:r>
            <a:r>
              <a:rPr lang="en-US" sz="1200" kern="1200" dirty="0" err="1">
                <a:solidFill>
                  <a:schemeClr val="tx1"/>
                </a:solidFill>
                <a:latin typeface="+mn-lt"/>
                <a:ea typeface="+mn-ea"/>
                <a:cs typeface="+mn-cs"/>
              </a:rPr>
              <a:t>WIKIpedia</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a:t>
            </a:r>
            <a:r>
              <a:rPr lang="en-US" dirty="0" err="1"/>
              <a:t>Saas</a:t>
            </a:r>
            <a:r>
              <a:rPr lang="en-US" dirty="0"/>
              <a:t>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186733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a:t>
            </a:r>
            <a:r>
              <a:rPr lang="en-US" sz="1200" b="0" i="0" kern="1200" dirty="0" err="1">
                <a:solidFill>
                  <a:schemeClr val="tx1"/>
                </a:solidFill>
                <a:latin typeface="+mn-lt"/>
                <a:ea typeface="+mn-ea"/>
                <a:cs typeface="+mn-cs"/>
              </a:rPr>
              <a:t>REpresentational</a:t>
            </a:r>
            <a:r>
              <a:rPr lang="en-US" sz="1200" b="0" i="0" kern="1200" dirty="0">
                <a:solidFill>
                  <a:schemeClr val="tx1"/>
                </a:solidFill>
                <a:latin typeface="+mn-lt"/>
                <a:ea typeface="+mn-ea"/>
                <a:cs typeface="+mn-cs"/>
              </a:rPr>
              <a:t> State Transfer) is an architectural style  </a:t>
            </a:r>
            <a:r>
              <a:rPr lang="en-US" sz="1200" b="0" i="0" kern="1200" dirty="0" err="1">
                <a:solidFill>
                  <a:schemeClr val="tx1"/>
                </a:solidFill>
                <a:latin typeface="+mn-lt"/>
                <a:ea typeface="+mn-ea"/>
                <a:cs typeface="+mn-cs"/>
              </a:rPr>
              <a:t>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9895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Goal of </a:t>
            </a:r>
            <a:r>
              <a:rPr lang="en-US" dirty="0" err="1"/>
              <a:t>STU3</a:t>
            </a:r>
            <a:r>
              <a:rPr lang="en-US" baseline="0" dirty="0"/>
              <a:t> in late 2016/</a:t>
            </a:r>
            <a:r>
              <a:rPr lang="en-US" baseline="0" dirty="0" err="1"/>
              <a:t>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912137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52400" y="152400"/>
            <a:ext cx="8839200" cy="6477000"/>
            <a:chOff x="240" y="288"/>
            <a:chExt cx="5290" cy="3504"/>
          </a:xfrm>
        </p:grpSpPr>
        <p:sp>
          <p:nvSpPr>
            <p:cNvPr id="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7" name="Line 5"/>
            <p:cNvSpPr>
              <a:spLocks noChangeShapeType="1"/>
            </p:cNvSpPr>
            <p:nvPr/>
          </p:nvSpPr>
          <p:spPr bwMode="auto">
            <a:xfrm>
              <a:off x="576" y="2256"/>
              <a:ext cx="4608"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dirty="0"/>
            </a:p>
          </p:txBody>
        </p:sp>
      </p:grpSp>
      <p:sp>
        <p:nvSpPr>
          <p:cNvPr id="8" name="Rectangle 12"/>
          <p:cNvSpPr>
            <a:spLocks noChangeArrowheads="1"/>
          </p:cNvSpPr>
          <p:nvPr/>
        </p:nvSpPr>
        <p:spPr bwMode="auto">
          <a:xfrm>
            <a:off x="0" y="6629400"/>
            <a:ext cx="9144000"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13" descr="HL7 Internation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Rectangle 6"/>
          <p:cNvSpPr>
            <a:spLocks noGrp="1" noChangeArrowheads="1"/>
          </p:cNvSpPr>
          <p:nvPr>
            <p:ph type="ctrTitle"/>
          </p:nvPr>
        </p:nvSpPr>
        <p:spPr>
          <a:xfrm>
            <a:off x="1219200" y="838200"/>
            <a:ext cx="6781800" cy="2559050"/>
          </a:xfrm>
        </p:spPr>
        <p:txBody>
          <a:bodyPr anchorCtr="1"/>
          <a:lstStyle>
            <a:lvl1pPr algn="ctr">
              <a:defRPr sz="5600"/>
            </a:lvl1pPr>
          </a:lstStyle>
          <a:p>
            <a:pPr lvl="0"/>
            <a:r>
              <a:rPr lang="en-US" noProof="0"/>
              <a:t>Click to edit Master title style</a:t>
            </a:r>
          </a:p>
        </p:txBody>
      </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pPr lvl="0"/>
            <a:r>
              <a:rPr lang="en-US" noProof="0"/>
              <a:t>Click to edit Master subtitle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58678" y="260648"/>
            <a:ext cx="2034746" cy="1252151"/>
          </a:xfrm>
          <a:prstGeom prst="rect">
            <a:avLst/>
          </a:prstGeom>
        </p:spPr>
      </p:pic>
      <p:pic>
        <p:nvPicPr>
          <p:cNvPr id="11" name="Picture 4" descr="Creative Commons Licenc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90265" y="6192775"/>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90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7876619" y="5565993"/>
            <a:ext cx="1008112"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304800"/>
            <a:ext cx="110966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02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6552728"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63856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114800" cy="45525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55576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6552728"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67544" y="1709118"/>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58032"/>
            <a:ext cx="4040188"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09118"/>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358032"/>
            <a:ext cx="4041775"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7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43275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323528" y="252899"/>
            <a:ext cx="8568952" cy="626469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332657"/>
            <a:ext cx="6552728"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678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19672" y="6501342"/>
            <a:ext cx="6192688" cy="192021"/>
          </a:xfrm>
          <a:prstGeom prst="rect">
            <a:avLst/>
          </a:prstGeom>
        </p:spPr>
        <p:txBody>
          <a:bodyPr/>
          <a:lstStyle/>
          <a:p>
            <a:endParaRPr lang="nl-NL" dirty="0"/>
          </a:p>
        </p:txBody>
      </p:sp>
      <p:sp>
        <p:nvSpPr>
          <p:cNvPr id="4" name="Slide Number Placeholder 3"/>
          <p:cNvSpPr>
            <a:spLocks noGrp="1"/>
          </p:cNvSpPr>
          <p:nvPr>
            <p:ph type="sldNum" sz="quarter" idx="12"/>
          </p:nvPr>
        </p:nvSpPr>
        <p:spPr>
          <a:xfrm>
            <a:off x="7812360" y="6501342"/>
            <a:ext cx="1306488" cy="192021"/>
          </a:xfrm>
          <a:prstGeom prst="rect">
            <a:avLst/>
          </a:prstGeom>
        </p:spPr>
        <p:txBody>
          <a:bodyPr/>
          <a:lstStyle/>
          <a:p>
            <a:fld id="{8698377B-874B-4DB7-8057-E4552B93344F}" type="slidenum">
              <a:rPr lang="nl-NL" smtClean="0"/>
              <a:pPr/>
              <a:t>‹#›</a:t>
            </a:fld>
            <a:endParaRPr lang="nl-NL"/>
          </a:p>
        </p:txBody>
      </p:sp>
    </p:spTree>
    <p:extLst>
      <p:ext uri="{BB962C8B-B14F-4D97-AF65-F5344CB8AC3E}">
        <p14:creationId xmlns:p14="http://schemas.microsoft.com/office/powerpoint/2010/main" val="411005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7"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US" sz="2400" dirty="0">
              <a:latin typeface="Times New Roman" pitchFamily="18" charset="0"/>
            </a:endParaRPr>
          </a:p>
        </p:txBody>
      </p:sp>
      <p:sp>
        <p:nvSpPr>
          <p:cNvPr id="1028"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AU" dirty="0"/>
          </a:p>
        </p:txBody>
      </p:sp>
      <p:sp>
        <p:nvSpPr>
          <p:cNvPr id="1029" name="Rectangle 6"/>
          <p:cNvSpPr>
            <a:spLocks noGrp="1" noChangeArrowheads="1"/>
          </p:cNvSpPr>
          <p:nvPr>
            <p:ph type="title"/>
          </p:nvPr>
        </p:nvSpPr>
        <p:spPr bwMode="auto">
          <a:xfrm>
            <a:off x="323528" y="332657"/>
            <a:ext cx="6552728" cy="118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30" name="Rectangle 7"/>
          <p:cNvSpPr>
            <a:spLocks noGrp="1" noChangeArrowheads="1"/>
          </p:cNvSpPr>
          <p:nvPr>
            <p:ph type="body" idx="1"/>
          </p:nvPr>
        </p:nvSpPr>
        <p:spPr bwMode="auto">
          <a:xfrm>
            <a:off x="381000" y="1828800"/>
            <a:ext cx="8382000" cy="44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228600" y="6643688"/>
            <a:ext cx="9144000" cy="21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800" b="1" dirty="0"/>
              <a:t>© 2015 HL7 ® International. Licensed</a:t>
            </a:r>
            <a:r>
              <a:rPr lang="en-US" sz="800" b="1" baseline="0" dirty="0"/>
              <a:t> under Creative Commons</a:t>
            </a:r>
            <a:r>
              <a:rPr lang="en-US" sz="800" b="1" dirty="0"/>
              <a:t>. HL7 &amp; Health Level Seven are registered trademarks of Health Level Seven International. Reg. U.S. TM Office.</a:t>
            </a: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 id="2147483667" r:id="rId7"/>
    <p:sldLayoutId id="2147483668" r:id="rId8"/>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forge.hl7.org/svn/fhir/trunk/presentations/2016-09%20Tutorial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creativecommons.org/licenses/by/3.0/deed.en_G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mailto:brett.marquard@lantanagroup.com" TargetMode="External"/><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acme.org/devices/%5bdeviceid%5d/%5balarmid" TargetMode="External"/><Relationship Id="rId2" Type="http://schemas.openxmlformats.org/officeDocument/2006/relationships/hyperlink" Target="http://acme.org/devices/turnOffAlarm"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jpeg"/><Relationship Id="rId4" Type="http://schemas.openxmlformats.org/officeDocument/2006/relationships/hyperlink" Target="http://wiki.hl7.org/index.php?title=FHIR_email_list_subscription_instructions"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Introduction to FHIR</a:t>
            </a:r>
          </a:p>
        </p:txBody>
      </p:sp>
      <p:sp>
        <p:nvSpPr>
          <p:cNvPr id="3" name="Subtitle 2"/>
          <p:cNvSpPr>
            <a:spLocks noGrp="1"/>
          </p:cNvSpPr>
          <p:nvPr>
            <p:ph type="subTitle" idx="1"/>
          </p:nvPr>
        </p:nvSpPr>
        <p:spPr/>
        <p:txBody>
          <a:bodyPr/>
          <a:lstStyle/>
          <a:p>
            <a:r>
              <a:rPr lang="en-US" sz="3200" dirty="0">
                <a:ea typeface="ＭＳ Ｐゴシック" pitchFamily="34" charset="-128"/>
              </a:rPr>
              <a:t>HL7 Working Group Meeting</a:t>
            </a:r>
          </a:p>
          <a:p>
            <a:r>
              <a:rPr lang="en-US" sz="3200" dirty="0">
                <a:ea typeface="ＭＳ Ｐゴシック" pitchFamily="34" charset="-128"/>
              </a:rPr>
              <a:t>Baltimore, MD September, 2016</a:t>
            </a:r>
          </a:p>
          <a:p>
            <a:r>
              <a:rPr lang="en-US" sz="3200" dirty="0">
                <a:ea typeface="ＭＳ Ｐゴシック" pitchFamily="34" charset="-128"/>
              </a:rPr>
              <a:t>Brett Marquard</a:t>
            </a:r>
          </a:p>
        </p:txBody>
      </p:sp>
    </p:spTree>
    <p:extLst>
      <p:ext uri="{BB962C8B-B14F-4D97-AF65-F5344CB8AC3E}">
        <p14:creationId xmlns:p14="http://schemas.microsoft.com/office/powerpoint/2010/main" val="349585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of FHIR</a:t>
            </a:r>
            <a:endParaRPr lang="en-CA" dirty="0"/>
          </a:p>
        </p:txBody>
      </p:sp>
      <p:sp>
        <p:nvSpPr>
          <p:cNvPr id="3" name="Content Placeholder 2"/>
          <p:cNvSpPr>
            <a:spLocks noGrp="1"/>
          </p:cNvSpPr>
          <p:nvPr>
            <p:ph idx="1"/>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119728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cxnSp>
        <p:nvCxnSpPr>
          <p:cNvPr id="5" name="Straight Connector 4"/>
          <p:cNvCxnSpPr/>
          <p:nvPr/>
        </p:nvCxnSpPr>
        <p:spPr>
          <a:xfrm>
            <a:off x="1143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459581" y="3586956"/>
            <a:ext cx="2355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Difficulty (log)</a:t>
            </a:r>
          </a:p>
        </p:txBody>
      </p:sp>
      <p:sp>
        <p:nvSpPr>
          <p:cNvPr id="29702" name="TextBox 10"/>
          <p:cNvSpPr txBox="1">
            <a:spLocks noChangeArrowheads="1"/>
          </p:cNvSpPr>
          <p:nvPr/>
        </p:nvSpPr>
        <p:spPr bwMode="auto">
          <a:xfrm>
            <a:off x="2590800" y="60960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a:t>Semantic Depth</a:t>
            </a:r>
          </a:p>
        </p:txBody>
      </p:sp>
      <p:sp>
        <p:nvSpPr>
          <p:cNvPr id="12" name="Oval 11"/>
          <p:cNvSpPr/>
          <p:nvPr/>
        </p:nvSpPr>
        <p:spPr>
          <a:xfrm>
            <a:off x="1295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HTTP / HTML</a:t>
            </a:r>
          </a:p>
        </p:txBody>
      </p:sp>
      <p:sp>
        <p:nvSpPr>
          <p:cNvPr id="13" name="Oval 12"/>
          <p:cNvSpPr/>
          <p:nvPr/>
        </p:nvSpPr>
        <p:spPr>
          <a:xfrm>
            <a:off x="1600200" y="360045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XML</a:t>
            </a:r>
          </a:p>
        </p:txBody>
      </p:sp>
      <p:sp>
        <p:nvSpPr>
          <p:cNvPr id="14" name="Oval 13"/>
          <p:cNvSpPr/>
          <p:nvPr/>
        </p:nvSpPr>
        <p:spPr>
          <a:xfrm>
            <a:off x="1905000" y="2438400"/>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3657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6781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Snomed</a:t>
            </a:r>
            <a:endParaRPr lang="en-AU" sz="1600" dirty="0"/>
          </a:p>
        </p:txBody>
      </p:sp>
      <p:cxnSp>
        <p:nvCxnSpPr>
          <p:cNvPr id="18" name="Straight Arrow Connector 17"/>
          <p:cNvCxnSpPr/>
          <p:nvPr/>
        </p:nvCxnSpPr>
        <p:spPr>
          <a:xfrm flipV="1">
            <a:off x="8153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029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6229350"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6019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err="1"/>
              <a:t>openEHR</a:t>
            </a:r>
            <a:endParaRPr lang="en-AU" sz="1600" dirty="0"/>
          </a:p>
        </p:txBody>
      </p:sp>
      <p:cxnSp>
        <p:nvCxnSpPr>
          <p:cNvPr id="24" name="Straight Arrow Connector 23"/>
          <p:cNvCxnSpPr/>
          <p:nvPr/>
        </p:nvCxnSpPr>
        <p:spPr>
          <a:xfrm>
            <a:off x="6156176" y="4149080"/>
            <a:ext cx="971550"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04248" y="4365104"/>
            <a:ext cx="774700" cy="369887"/>
          </a:xfrm>
          <a:prstGeom prst="rect">
            <a:avLst/>
          </a:prstGeom>
          <a:noFill/>
        </p:spPr>
        <p:txBody>
          <a:bodyPr wrap="none">
            <a:spAutoFit/>
          </a:bodyPr>
          <a:lstStyle/>
          <a:p>
            <a:pPr>
              <a:defRPr/>
            </a:pPr>
            <a:r>
              <a:rPr lang="en-AU" dirty="0">
                <a:latin typeface="Arial" charset="0"/>
                <a:cs typeface="Arial" charset="0"/>
              </a:rPr>
              <a:t>How?</a:t>
            </a:r>
          </a:p>
        </p:txBody>
      </p:sp>
      <p:sp>
        <p:nvSpPr>
          <p:cNvPr id="19" name="Oval 18"/>
          <p:cNvSpPr/>
          <p:nvPr/>
        </p:nvSpPr>
        <p:spPr>
          <a:xfrm>
            <a:off x="685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7452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Tree>
    <p:extLst>
      <p:ext uri="{BB962C8B-B14F-4D97-AF65-F5344CB8AC3E}">
        <p14:creationId xmlns:p14="http://schemas.microsoft.com/office/powerpoint/2010/main" val="16420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idx="1"/>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12</a:t>
            </a:fld>
            <a:endParaRPr lang="en-CA"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spTree>
    <p:extLst>
      <p:ext uri="{BB962C8B-B14F-4D97-AF65-F5344CB8AC3E}">
        <p14:creationId xmlns:p14="http://schemas.microsoft.com/office/powerpoint/2010/main" val="68858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5004048" y="321297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CDA</a:t>
            </a:r>
            <a:endParaRPr kumimoji="0" lang="en-US"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Timeline: Where does FHIR fit?</a:t>
            </a:r>
          </a:p>
        </p:txBody>
      </p:sp>
      <p:cxnSp>
        <p:nvCxnSpPr>
          <p:cNvPr id="5" name="Straight Connector 4"/>
          <p:cNvCxnSpPr/>
          <p:nvPr/>
        </p:nvCxnSpPr>
        <p:spPr>
          <a:xfrm>
            <a:off x="827584" y="479715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560" y="5013176"/>
            <a:ext cx="755235" cy="400110"/>
          </a:xfrm>
          <a:prstGeom prst="rect">
            <a:avLst/>
          </a:prstGeom>
          <a:noFill/>
        </p:spPr>
        <p:txBody>
          <a:bodyPr wrap="none" rtlCol="0">
            <a:spAutoFit/>
          </a:bodyPr>
          <a:lstStyle/>
          <a:p>
            <a:r>
              <a:rPr lang="en-US" sz="2000" dirty="0">
                <a:solidFill>
                  <a:srgbClr val="636360"/>
                </a:solidFill>
              </a:rPr>
              <a:t>1980</a:t>
            </a:r>
            <a:endParaRPr lang="en-US" dirty="0">
              <a:solidFill>
                <a:srgbClr val="636360"/>
              </a:solidFill>
            </a:endParaRPr>
          </a:p>
        </p:txBody>
      </p:sp>
      <p:sp>
        <p:nvSpPr>
          <p:cNvPr id="7" name="TextBox 6"/>
          <p:cNvSpPr txBox="1"/>
          <p:nvPr/>
        </p:nvSpPr>
        <p:spPr>
          <a:xfrm>
            <a:off x="3995936" y="5013176"/>
            <a:ext cx="755235" cy="400110"/>
          </a:xfrm>
          <a:prstGeom prst="rect">
            <a:avLst/>
          </a:prstGeom>
          <a:noFill/>
        </p:spPr>
        <p:txBody>
          <a:bodyPr wrap="none" rtlCol="0">
            <a:spAutoFit/>
          </a:bodyPr>
          <a:lstStyle/>
          <a:p>
            <a:r>
              <a:rPr lang="en-US" sz="2000" dirty="0">
                <a:solidFill>
                  <a:srgbClr val="636360"/>
                </a:solidFill>
              </a:rPr>
              <a:t>2000</a:t>
            </a:r>
            <a:endParaRPr lang="en-US" dirty="0">
              <a:solidFill>
                <a:srgbClr val="636360"/>
              </a:solidFill>
            </a:endParaRPr>
          </a:p>
        </p:txBody>
      </p:sp>
      <p:sp>
        <p:nvSpPr>
          <p:cNvPr id="8" name="TextBox 7"/>
          <p:cNvSpPr txBox="1"/>
          <p:nvPr/>
        </p:nvSpPr>
        <p:spPr>
          <a:xfrm>
            <a:off x="2232589" y="5013176"/>
            <a:ext cx="755235" cy="400110"/>
          </a:xfrm>
          <a:prstGeom prst="rect">
            <a:avLst/>
          </a:prstGeom>
          <a:noFill/>
        </p:spPr>
        <p:txBody>
          <a:bodyPr wrap="none" rtlCol="0">
            <a:spAutoFit/>
          </a:bodyPr>
          <a:lstStyle/>
          <a:p>
            <a:r>
              <a:rPr lang="en-US" sz="2000" dirty="0">
                <a:solidFill>
                  <a:srgbClr val="636360"/>
                </a:solidFill>
              </a:rPr>
              <a:t>1990</a:t>
            </a:r>
            <a:endParaRPr lang="en-US" dirty="0">
              <a:solidFill>
                <a:srgbClr val="636360"/>
              </a:solidFill>
            </a:endParaRPr>
          </a:p>
        </p:txBody>
      </p:sp>
      <p:sp>
        <p:nvSpPr>
          <p:cNvPr id="9" name="TextBox 8"/>
          <p:cNvSpPr txBox="1"/>
          <p:nvPr/>
        </p:nvSpPr>
        <p:spPr>
          <a:xfrm>
            <a:off x="5472949" y="4973106"/>
            <a:ext cx="755235" cy="400110"/>
          </a:xfrm>
          <a:prstGeom prst="rect">
            <a:avLst/>
          </a:prstGeom>
          <a:noFill/>
        </p:spPr>
        <p:txBody>
          <a:bodyPr wrap="none" rtlCol="0">
            <a:spAutoFit/>
          </a:bodyPr>
          <a:lstStyle/>
          <a:p>
            <a:r>
              <a:rPr lang="en-US" sz="2000" dirty="0">
                <a:solidFill>
                  <a:srgbClr val="636360"/>
                </a:solidFill>
              </a:rPr>
              <a:t>2010</a:t>
            </a:r>
            <a:endParaRPr lang="en-US" dirty="0">
              <a:solidFill>
                <a:srgbClr val="636360"/>
              </a:solidFill>
            </a:endParaRPr>
          </a:p>
        </p:txBody>
      </p:sp>
      <p:sp>
        <p:nvSpPr>
          <p:cNvPr id="10" name="TextBox 9"/>
          <p:cNvSpPr txBox="1"/>
          <p:nvPr/>
        </p:nvSpPr>
        <p:spPr>
          <a:xfrm>
            <a:off x="7524328" y="4973106"/>
            <a:ext cx="755235" cy="400110"/>
          </a:xfrm>
          <a:prstGeom prst="rect">
            <a:avLst/>
          </a:prstGeom>
          <a:noFill/>
        </p:spPr>
        <p:txBody>
          <a:bodyPr wrap="none" rtlCol="0">
            <a:spAutoFit/>
          </a:bodyPr>
          <a:lstStyle/>
          <a:p>
            <a:r>
              <a:rPr lang="en-US" sz="2000" dirty="0">
                <a:solidFill>
                  <a:srgbClr val="636360"/>
                </a:solidFill>
              </a:rPr>
              <a:t>2020</a:t>
            </a:r>
            <a:endParaRPr lang="en-US" dirty="0">
              <a:solidFill>
                <a:srgbClr val="636360"/>
              </a:solidFill>
            </a:endParaRPr>
          </a:p>
        </p:txBody>
      </p:sp>
      <p:sp>
        <p:nvSpPr>
          <p:cNvPr id="22" name="TextBox 21"/>
          <p:cNvSpPr txBox="1"/>
          <p:nvPr/>
        </p:nvSpPr>
        <p:spPr>
          <a:xfrm>
            <a:off x="1835696" y="1646803"/>
            <a:ext cx="596888"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6300192" y="1628800"/>
            <a:ext cx="840269" cy="954107"/>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4932040" y="1628800"/>
            <a:ext cx="748923" cy="954107"/>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7020272" y="1628800"/>
            <a:ext cx="1098378" cy="923330"/>
          </a:xfrm>
          <a:prstGeom prst="rect">
            <a:avLst/>
          </a:prstGeom>
          <a:noFill/>
        </p:spPr>
        <p:txBody>
          <a:bodyPr wrap="none" rtlCol="0">
            <a:spAutoFit/>
          </a:bodyPr>
          <a:lstStyle/>
          <a:p>
            <a:r>
              <a:rPr lang="en-US" sz="2000" dirty="0">
                <a:solidFill>
                  <a:srgbClr val="636360"/>
                </a:solidFill>
              </a:rPr>
              <a:t>FHIR</a:t>
            </a:r>
          </a:p>
          <a:p>
            <a:r>
              <a:rPr lang="en-US" sz="2000" dirty="0" err="1">
                <a:solidFill>
                  <a:srgbClr val="636360"/>
                </a:solidFill>
              </a:rPr>
              <a:t>DSTU</a:t>
            </a:r>
            <a:r>
              <a:rPr lang="en-US" sz="2000" dirty="0">
                <a:solidFill>
                  <a:srgbClr val="636360"/>
                </a:solidFill>
              </a:rPr>
              <a:t> 2</a:t>
            </a:r>
          </a:p>
          <a:p>
            <a:r>
              <a:rPr lang="en-US" sz="1400" dirty="0">
                <a:solidFill>
                  <a:srgbClr val="636360"/>
                </a:solidFill>
              </a:rPr>
              <a:t>2016</a:t>
            </a:r>
          </a:p>
        </p:txBody>
      </p:sp>
      <p:sp>
        <p:nvSpPr>
          <p:cNvPr id="29" name="TextBox 28"/>
          <p:cNvSpPr txBox="1"/>
          <p:nvPr/>
        </p:nvSpPr>
        <p:spPr>
          <a:xfrm>
            <a:off x="3419872" y="1646803"/>
            <a:ext cx="1111277"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1835696" y="429309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V2</a:t>
            </a:r>
            <a:endParaRPr kumimoji="0" lang="en-US" sz="1800" b="0" i="0" u="none" strike="noStrike" cap="none" normalizeH="0" baseline="0" dirty="0">
              <a:ln>
                <a:noFill/>
              </a:ln>
              <a:solidFill>
                <a:schemeClr val="tx1"/>
              </a:solidFill>
              <a:effectLst/>
              <a:latin typeface="Arial" charset="0"/>
            </a:endParaRPr>
          </a:p>
        </p:txBody>
      </p:sp>
      <p:sp>
        <p:nvSpPr>
          <p:cNvPr id="32" name="Notched Right Arrow 31"/>
          <p:cNvSpPr/>
          <p:nvPr/>
        </p:nvSpPr>
        <p:spPr bwMode="auto">
          <a:xfrm>
            <a:off x="3491880" y="378904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V3</a:t>
            </a:r>
            <a:endParaRPr kumimoji="0" lang="en-US" sz="1800" b="0" i="0" u="none" strike="noStrike" cap="none" normalizeH="0" baseline="0" dirty="0">
              <a:ln>
                <a:noFill/>
              </a:ln>
              <a:solidFill>
                <a:schemeClr val="tx1"/>
              </a:solidFill>
              <a:effectLst/>
              <a:latin typeface="Arial" charset="0"/>
            </a:endParaRPr>
          </a:p>
        </p:txBody>
      </p:sp>
      <p:sp>
        <p:nvSpPr>
          <p:cNvPr id="36" name="Notched Right Arrow 35"/>
          <p:cNvSpPr/>
          <p:nvPr/>
        </p:nvSpPr>
        <p:spPr bwMode="auto">
          <a:xfrm>
            <a:off x="6300192" y="2636912"/>
            <a:ext cx="1080120" cy="576064"/>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err="1">
                <a:latin typeface="Arial" charset="0"/>
              </a:rPr>
              <a:t>FHIR</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792084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lvl="0"/>
            <a:r>
              <a:rPr lang="en-US" b="1" dirty="0"/>
              <a:t>Implementer Focus</a:t>
            </a:r>
          </a:p>
          <a:p>
            <a:pPr lvl="0"/>
            <a:r>
              <a:rPr lang="en-US" dirty="0"/>
              <a:t>Target the </a:t>
            </a:r>
            <a:r>
              <a:rPr lang="en-US" b="1" dirty="0"/>
              <a:t>80%</a:t>
            </a:r>
            <a:r>
              <a:rPr lang="en-US" dirty="0"/>
              <a:t> (common stuff)</a:t>
            </a:r>
            <a:endParaRPr lang="en-US" b="1" dirty="0"/>
          </a:p>
          <a:p>
            <a:r>
              <a:rPr lang="en-US" dirty="0"/>
              <a:t>Use today’s </a:t>
            </a:r>
            <a:r>
              <a:rPr lang="en-US" b="1" dirty="0"/>
              <a:t>web technologies</a:t>
            </a:r>
          </a:p>
          <a:p>
            <a:r>
              <a:rPr lang="en-US" dirty="0"/>
              <a:t>Support </a:t>
            </a:r>
            <a:r>
              <a:rPr lang="en-US" b="1" dirty="0"/>
              <a:t>human readability</a:t>
            </a:r>
            <a:endParaRPr lang="en-US" dirty="0"/>
          </a:p>
          <a:p>
            <a:r>
              <a:rPr lang="en-US" dirty="0"/>
              <a:t>Paradigm</a:t>
            </a:r>
            <a:r>
              <a:rPr lang="en-US" b="1" dirty="0"/>
              <a:t> </a:t>
            </a:r>
            <a:r>
              <a:rPr lang="en-US" b="0" dirty="0"/>
              <a:t>&amp; architecturally </a:t>
            </a:r>
            <a:r>
              <a:rPr lang="en-US" b="1" dirty="0"/>
              <a:t>agnostic</a:t>
            </a:r>
          </a:p>
          <a:p>
            <a:r>
              <a:rPr lang="en-US" b="1" dirty="0"/>
              <a:t>Open Source</a:t>
            </a:r>
          </a:p>
          <a:p>
            <a:pPr>
              <a:buNone/>
            </a:pPr>
            <a:endParaRPr lang="en-US" b="0" dirty="0"/>
          </a:p>
        </p:txBody>
      </p:sp>
      <p:sp>
        <p:nvSpPr>
          <p:cNvPr id="2" name="Title 1"/>
          <p:cNvSpPr>
            <a:spLocks noGrp="1"/>
          </p:cNvSpPr>
          <p:nvPr>
            <p:ph type="title"/>
          </p:nvPr>
        </p:nvSpPr>
        <p:spPr/>
        <p:txBody>
          <a:bodyPr/>
          <a:lstStyle/>
          <a:p>
            <a:r>
              <a:rPr lang="en-US" dirty="0"/>
              <a:t>The Goals of FHIR</a:t>
            </a:r>
            <a:endParaRPr lang="en-CA" dirty="0"/>
          </a:p>
        </p:txBody>
      </p:sp>
    </p:spTree>
    <p:extLst>
      <p:ext uri="{BB962C8B-B14F-4D97-AF65-F5344CB8AC3E}">
        <p14:creationId xmlns:p14="http://schemas.microsoft.com/office/powerpoint/2010/main" val="176314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a:t>
            </a:r>
            <a:r>
              <a:rPr lang="en-US" baseline="0" dirty="0"/>
              <a:t> Focus</a:t>
            </a:r>
            <a:endParaRPr lang="en-CA" dirty="0"/>
          </a:p>
        </p:txBody>
      </p:sp>
      <p:sp>
        <p:nvSpPr>
          <p:cNvPr id="3" name="Content Placeholder 2"/>
          <p:cNvSpPr>
            <a:spLocks noGrp="1"/>
          </p:cNvSpPr>
          <p:nvPr>
            <p:ph idx="1"/>
          </p:nvPr>
        </p:nvSpPr>
        <p:spPr/>
        <p:txBody>
          <a:bodyPr/>
          <a:lstStyle/>
          <a:p>
            <a:r>
              <a:rPr lang="en-US" sz="2400" dirty="0"/>
              <a:t>Specification is written for one target</a:t>
            </a:r>
            <a:r>
              <a:rPr lang="en-US" sz="2400" baseline="0" dirty="0"/>
              <a:t> audience… </a:t>
            </a:r>
            <a:r>
              <a:rPr lang="en-US" sz="2400" dirty="0"/>
              <a:t>I</a:t>
            </a:r>
            <a:r>
              <a:rPr lang="en-US" sz="2400" baseline="0" dirty="0"/>
              <a:t>mplementers</a:t>
            </a:r>
          </a:p>
          <a:p>
            <a:pPr lvl="1"/>
            <a:r>
              <a:rPr lang="en-US" sz="1900" dirty="0"/>
              <a:t>Rationale, modeling approaches, etc. kept elsewhere</a:t>
            </a:r>
          </a:p>
          <a:p>
            <a:pPr lvl="1"/>
            <a:r>
              <a:rPr lang="en-US" sz="1900" dirty="0"/>
              <a:t>Make the resources </a:t>
            </a:r>
            <a:r>
              <a:rPr lang="en-US" sz="1900" b="1" dirty="0"/>
              <a:t>simple</a:t>
            </a:r>
            <a:r>
              <a:rPr lang="en-US" sz="1900" dirty="0"/>
              <a:t> and easy to understand and use</a:t>
            </a:r>
          </a:p>
          <a:p>
            <a:pPr lvl="1"/>
            <a:r>
              <a:rPr lang="en-US" sz="1900" dirty="0"/>
              <a:t>Multiple Implementation tools to help get you started from day 1</a:t>
            </a:r>
          </a:p>
          <a:p>
            <a:pPr lvl="2"/>
            <a:r>
              <a:rPr lang="en-US" sz="1700" dirty="0"/>
              <a:t>Publicly available test servers</a:t>
            </a:r>
          </a:p>
          <a:p>
            <a:pPr lvl="2"/>
            <a:r>
              <a:rPr lang="en-US" sz="1700" dirty="0"/>
              <a:t>Starter APIs published with spec</a:t>
            </a:r>
          </a:p>
          <a:p>
            <a:pPr lvl="3"/>
            <a:r>
              <a:rPr lang="en-US" sz="1500" dirty="0"/>
              <a:t>C#, Java, Pascal, </a:t>
            </a:r>
            <a:r>
              <a:rPr lang="en-US" sz="1500" dirty="0" err="1"/>
              <a:t>ObjectiveC</a:t>
            </a:r>
            <a:r>
              <a:rPr lang="en-US" sz="1500" dirty="0"/>
              <a:t>, </a:t>
            </a:r>
            <a:r>
              <a:rPr lang="en-US" sz="1500" dirty="0" err="1"/>
              <a:t>Javascript</a:t>
            </a:r>
            <a:endParaRPr lang="en-US" sz="1500" dirty="0"/>
          </a:p>
          <a:p>
            <a:pPr lvl="1"/>
            <a:r>
              <a:rPr lang="en-US" sz="1900" dirty="0">
                <a:sym typeface="Wingdings" pitchFamily="2" charset="2"/>
              </a:rPr>
              <a:t>Lots and lots of examples (and they’re valid too)</a:t>
            </a:r>
            <a:endParaRPr lang="en-US" sz="1900" dirty="0"/>
          </a:p>
          <a:p>
            <a:pPr lvl="0">
              <a:buNone/>
            </a:pPr>
            <a:endParaRPr lang="en-US" sz="2400" baseline="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15</a:t>
            </a:fld>
            <a:endParaRPr lang="en-CA" dirty="0"/>
          </a:p>
        </p:txBody>
      </p:sp>
    </p:spTree>
    <p:extLst>
      <p:ext uri="{BB962C8B-B14F-4D97-AF65-F5344CB8AC3E}">
        <p14:creationId xmlns:p14="http://schemas.microsoft.com/office/powerpoint/2010/main" val="72675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en-US" baseline="0" dirty="0"/>
              <a:t> the 80%</a:t>
            </a:r>
            <a:endParaRPr lang="en-CA" dirty="0"/>
          </a:p>
        </p:txBody>
      </p:sp>
      <p:sp>
        <p:nvSpPr>
          <p:cNvPr id="3" name="Content Placeholder 2"/>
          <p:cNvSpPr>
            <a:spLocks noGrp="1"/>
          </p:cNvSpPr>
          <p:nvPr>
            <p:ph idx="1"/>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16</a:t>
            </a:fld>
            <a:endParaRPr lang="en-CA" dirty="0"/>
          </a:p>
        </p:txBody>
      </p:sp>
    </p:spTree>
    <p:extLst>
      <p:ext uri="{BB962C8B-B14F-4D97-AF65-F5344CB8AC3E}">
        <p14:creationId xmlns:p14="http://schemas.microsoft.com/office/powerpoint/2010/main" val="113899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Support “Common” Scenarios: Example – FHIR Address</a:t>
            </a:r>
            <a:endParaRPr lang="en-CA" sz="3200" dirty="0"/>
          </a:p>
        </p:txBody>
      </p:sp>
      <p:sp>
        <p:nvSpPr>
          <p:cNvPr id="5" name="Content Placeholder 4"/>
          <p:cNvSpPr>
            <a:spLocks noGrp="1"/>
          </p:cNvSpPr>
          <p:nvPr>
            <p:ph idx="1"/>
          </p:nvPr>
        </p:nvSpPr>
        <p:spPr>
          <a:xfrm>
            <a:off x="251520" y="1628800"/>
            <a:ext cx="8640960" cy="4896544"/>
          </a:xfrm>
        </p:spPr>
        <p:txBody>
          <a:bodyPr>
            <a:normAutofit fontScale="77500" lnSpcReduction="20000"/>
          </a:bodyPr>
          <a:lstStyle/>
          <a:p>
            <a:r>
              <a:rPr lang="en-US" strike="sngStrike" dirty="0" err="1">
                <a:solidFill>
                  <a:srgbClr val="FF0000"/>
                </a:solidFill>
              </a:rPr>
              <a:t>isNotOrdered</a:t>
            </a:r>
            <a:r>
              <a:rPr lang="en-US" strike="sngStrike" dirty="0">
                <a:solidFill>
                  <a:srgbClr val="FF0000"/>
                </a:solidFill>
              </a:rPr>
              <a:t>, updateMode, </a:t>
            </a:r>
            <a:r>
              <a:rPr lang="en-US" strike="sngStrike" dirty="0" err="1">
                <a:solidFill>
                  <a:srgbClr val="FF0000"/>
                </a:solidFill>
              </a:rPr>
              <a:t>flavorId</a:t>
            </a:r>
            <a:r>
              <a:rPr lang="en-US" strike="sngStrike" dirty="0">
                <a:solidFill>
                  <a:srgbClr val="FF0000"/>
                </a:solidFill>
              </a:rPr>
              <a:t>, </a:t>
            </a:r>
            <a:r>
              <a:rPr lang="en-US" strike="sngStrike" dirty="0" err="1">
                <a:solidFill>
                  <a:srgbClr val="FF0000"/>
                </a:solidFill>
              </a:rPr>
              <a:t>nullFlavor</a:t>
            </a:r>
            <a:r>
              <a:rPr lang="en-US" strike="sngStrike" dirty="0">
                <a:solidFill>
                  <a:srgbClr val="FF0000"/>
                </a:solidFill>
              </a:rPr>
              <a:t>, </a:t>
            </a:r>
            <a:r>
              <a:rPr lang="en-US" strike="sngStrike" dirty="0" err="1">
                <a:solidFill>
                  <a:srgbClr val="FF0000"/>
                </a:solidFill>
              </a:rPr>
              <a:t>controlAct</a:t>
            </a:r>
            <a:r>
              <a:rPr lang="en-US" strike="sngStrike" dirty="0">
                <a:solidFill>
                  <a:srgbClr val="FF0000"/>
                </a:solidFill>
              </a:rPr>
              <a:t> root &amp; extension, </a:t>
            </a:r>
            <a:r>
              <a:rPr lang="en-US" strike="sngStrike" dirty="0" err="1">
                <a:solidFill>
                  <a:srgbClr val="FF0000"/>
                </a:solidFill>
              </a:rPr>
              <a:t>validTime</a:t>
            </a:r>
            <a:r>
              <a:rPr lang="en-US" strike="sngStrike" dirty="0">
                <a:solidFill>
                  <a:srgbClr val="FF0000"/>
                </a:solidFill>
              </a:rPr>
              <a:t> low and high, useable </a:t>
            </a:r>
            <a:r>
              <a:rPr lang="en-US" b="1" dirty="0"/>
              <a:t>period</a:t>
            </a:r>
            <a:r>
              <a:rPr lang="en-US" dirty="0"/>
              <a:t> (low, high)</a:t>
            </a:r>
            <a:r>
              <a:rPr lang="en-US" strike="sngStrike" dirty="0">
                <a:solidFill>
                  <a:srgbClr val="FF0000"/>
                </a:solidFill>
              </a:rPr>
              <a:t> (GTS – no room on the slide), </a:t>
            </a:r>
            <a:r>
              <a:rPr lang="en-US" b="1" dirty="0"/>
              <a:t>use</a:t>
            </a:r>
          </a:p>
          <a:p>
            <a:pPr lvl="1"/>
            <a:r>
              <a:rPr lang="en-US" b="1" dirty="0"/>
              <a:t>home</a:t>
            </a:r>
            <a:r>
              <a:rPr lang="en-US" strike="sngStrike" dirty="0">
                <a:solidFill>
                  <a:srgbClr val="FF0000"/>
                </a:solidFill>
              </a:rPr>
              <a:t>, primary home, vacation home, </a:t>
            </a:r>
            <a:r>
              <a:rPr lang="en-US" b="1" dirty="0"/>
              <a:t>work</a:t>
            </a:r>
            <a:r>
              <a:rPr lang="en-US" strike="sngStrike" dirty="0">
                <a:solidFill>
                  <a:srgbClr val="FF0000"/>
                </a:solidFill>
              </a:rPr>
              <a:t>place, direct, public, bad, physical, postal, </a:t>
            </a:r>
            <a:r>
              <a:rPr lang="en-US" b="1" dirty="0"/>
              <a:t>temp</a:t>
            </a:r>
            <a:r>
              <a:rPr lang="en-US" strike="sngStrike" dirty="0">
                <a:solidFill>
                  <a:srgbClr val="FF0000"/>
                </a:solidFill>
              </a:rPr>
              <a:t>orary, alphabetic, ideographic, syllabic, search, </a:t>
            </a:r>
            <a:r>
              <a:rPr lang="en-US" strike="sngStrike" dirty="0" err="1">
                <a:solidFill>
                  <a:srgbClr val="FF0000"/>
                </a:solidFill>
              </a:rPr>
              <a:t>soundex</a:t>
            </a:r>
            <a:r>
              <a:rPr lang="en-US" strike="sngStrike" dirty="0">
                <a:solidFill>
                  <a:srgbClr val="FF0000"/>
                </a:solidFill>
              </a:rPr>
              <a:t>, phonetic, </a:t>
            </a:r>
            <a:r>
              <a:rPr lang="en-US" dirty="0"/>
              <a:t>old</a:t>
            </a:r>
          </a:p>
          <a:p>
            <a:r>
              <a:rPr lang="en-US" strike="sngStrike" dirty="0">
                <a:solidFill>
                  <a:srgbClr val="FF0000"/>
                </a:solidFill>
              </a:rPr>
              <a:t>0..* parts, each </a:t>
            </a:r>
            <a:r>
              <a:rPr lang="en-US" strike="sngStrike" dirty="0" err="1">
                <a:solidFill>
                  <a:srgbClr val="FF0000"/>
                </a:solidFill>
              </a:rPr>
              <a:t>with:</a:t>
            </a:r>
            <a:r>
              <a:rPr lang="en-US" dirty="0" err="1"/>
              <a:t>text</a:t>
            </a:r>
            <a:endParaRPr lang="en-US" dirty="0"/>
          </a:p>
          <a:p>
            <a:pPr lvl="1"/>
            <a:r>
              <a:rPr lang="en-US" strike="sngStrike" dirty="0">
                <a:solidFill>
                  <a:srgbClr val="FF0000"/>
                </a:solidFill>
              </a:rPr>
              <a:t>value, code, code system, code system name, code system version, language, type:</a:t>
            </a:r>
          </a:p>
          <a:p>
            <a:pPr lvl="2"/>
            <a:r>
              <a:rPr lang="en-US" strike="sngStrike" dirty="0">
                <a:solidFill>
                  <a:srgbClr val="FF0000"/>
                </a:solidFill>
              </a:rPr>
              <a:t>address </a:t>
            </a:r>
            <a:r>
              <a:rPr lang="en-US" b="1" dirty="0"/>
              <a:t>line</a:t>
            </a:r>
            <a:r>
              <a:rPr lang="en-US"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dirty="0"/>
              <a:t>country</a:t>
            </a:r>
            <a:r>
              <a:rPr lang="en-US" strike="sngStrike" dirty="0">
                <a:solidFill>
                  <a:srgbClr val="FF0000"/>
                </a:solidFill>
              </a:rPr>
              <a:t>, county or parish, </a:t>
            </a:r>
            <a:r>
              <a:rPr lang="en-US" strike="sngStrike" dirty="0" err="1">
                <a:solidFill>
                  <a:srgbClr val="FF0000"/>
                </a:solidFill>
              </a:rPr>
              <a:t>municipality</a:t>
            </a:r>
            <a:r>
              <a:rPr lang="en-US" b="1" dirty="0" err="1"/>
              <a:t>city</a:t>
            </a:r>
            <a:r>
              <a:rPr lang="en-US" strike="sngStrike" dirty="0">
                <a:solidFill>
                  <a:srgbClr val="FF0000"/>
                </a:solidFill>
              </a:rPr>
              <a:t>, delimiter, post box, precinct, </a:t>
            </a:r>
            <a:br>
              <a:rPr lang="en-US" strike="sngStrike" dirty="0">
                <a:solidFill>
                  <a:srgbClr val="FF0000"/>
                </a:solidFill>
              </a:rPr>
            </a:br>
            <a:r>
              <a:rPr lang="en-US" b="1" dirty="0"/>
              <a:t>state</a:t>
            </a:r>
            <a:r>
              <a:rPr lang="en-US" strike="sngStrike" dirty="0">
                <a:solidFill>
                  <a:srgbClr val="FF0000"/>
                </a:solidFill>
              </a:rPr>
              <a:t> or province, postal </a:t>
            </a:r>
            <a:r>
              <a:rPr lang="en-US" strike="sngStrike" dirty="0" err="1">
                <a:solidFill>
                  <a:srgbClr val="FF0000"/>
                </a:solidFill>
              </a:rPr>
              <a:t>code</a:t>
            </a:r>
            <a:r>
              <a:rPr lang="en-US" b="1" dirty="0" err="1"/>
              <a:t>zip</a:t>
            </a:r>
            <a:r>
              <a:rPr lang="en-US" strike="sngStrike" dirty="0">
                <a:solidFill>
                  <a:srgbClr val="FF0000"/>
                </a:solidFill>
              </a:rPr>
              <a:t>, delivery point identifier</a:t>
            </a:r>
          </a:p>
        </p:txBody>
      </p:sp>
    </p:spTree>
    <p:extLst>
      <p:ext uri="{BB962C8B-B14F-4D97-AF65-F5344CB8AC3E}">
        <p14:creationId xmlns:p14="http://schemas.microsoft.com/office/powerpoint/2010/main" val="113506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idx="1"/>
          </p:nvPr>
        </p:nvSpPr>
        <p:spPr/>
        <p:txBody>
          <a:bodyPr/>
          <a:lstStyle/>
          <a:p>
            <a:r>
              <a:rPr lang="en-US" sz="2800" dirty="0"/>
              <a:t>Same technologies that drive Google, </a:t>
            </a:r>
            <a:r>
              <a:rPr lang="en-US" sz="2800" dirty="0" err="1"/>
              <a:t>Facebook</a:t>
            </a:r>
            <a:r>
              <a:rPr lang="en-US" sz="2800" dirty="0"/>
              <a:t> &amp; Twitter</a:t>
            </a:r>
          </a:p>
          <a:p>
            <a:pPr lvl="1"/>
            <a:r>
              <a:rPr lang="en-US" sz="2300" dirty="0"/>
              <a:t>HTTP </a:t>
            </a:r>
          </a:p>
          <a:p>
            <a:pPr lvl="1"/>
            <a:r>
              <a:rPr lang="en-US" sz="2300" dirty="0" err="1"/>
              <a:t>DataTypes</a:t>
            </a:r>
            <a:r>
              <a:rPr lang="en-US" sz="2300" dirty="0"/>
              <a:t> W3C complaint</a:t>
            </a:r>
          </a:p>
          <a:p>
            <a:pPr lvl="1"/>
            <a:r>
              <a:rPr lang="en-US" sz="2300" dirty="0"/>
              <a:t>XML, JSON, RDF</a:t>
            </a:r>
          </a:p>
          <a:p>
            <a:pPr lvl="1"/>
            <a:r>
              <a:rPr lang="en-US" sz="2300" dirty="0"/>
              <a:t>REST API</a:t>
            </a:r>
          </a:p>
          <a:p>
            <a:pPr lvl="1"/>
            <a:r>
              <a:rPr lang="en-US" sz="2300" dirty="0"/>
              <a:t>HTTPS, OAuth, etc. for security functions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24882927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idx="1"/>
          </p:nvPr>
        </p:nvSpPr>
        <p:spPr/>
        <p:txBody>
          <a:bodyPr/>
          <a:lstStyle/>
          <a:p>
            <a:pPr lvl="0"/>
            <a:r>
              <a:rPr lang="en-US" dirty="0"/>
              <a:t>In FHIR, </a:t>
            </a:r>
            <a:r>
              <a:rPr lang="en-US" b="1" dirty="0"/>
              <a:t>every</a:t>
            </a:r>
            <a:r>
              <a:rPr lang="en-US" b="0" baseline="0" dirty="0"/>
              <a:t> resource should </a:t>
            </a:r>
            <a:br>
              <a:rPr lang="en-US" b="0" baseline="0" dirty="0"/>
            </a:br>
            <a:r>
              <a:rPr lang="en-US" b="0" baseline="0" dirty="0"/>
              <a:t>have a human-readable expression</a:t>
            </a:r>
          </a:p>
          <a:p>
            <a:pPr lvl="1"/>
            <a:r>
              <a:rPr lang="en-US" dirty="0"/>
              <a:t>Can be direct rendering or human entered</a:t>
            </a:r>
          </a:p>
          <a:p>
            <a:pPr lvl="1"/>
            <a:endParaRPr lang="en-US" dirty="0"/>
          </a:p>
          <a:p>
            <a:pPr>
              <a:buNone/>
            </a:pPr>
            <a:r>
              <a:rPr lang="en-US" sz="1600" dirty="0"/>
              <a:t>(Just like C-</a:t>
            </a:r>
            <a:r>
              <a:rPr lang="en-US" sz="1600" dirty="0" err="1"/>
              <a:t>CDA</a:t>
            </a:r>
            <a:r>
              <a:rPr lang="en-US" sz="1600" dirty="0"/>
              <a: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19</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470" y="3501008"/>
            <a:ext cx="1187533" cy="1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396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presentation</a:t>
            </a:r>
            <a:endParaRPr lang="en-CA" dirty="0"/>
          </a:p>
        </p:txBody>
      </p:sp>
      <p:sp>
        <p:nvSpPr>
          <p:cNvPr id="4" name="Content Placeholder 3"/>
          <p:cNvSpPr>
            <a:spLocks noGrp="1"/>
          </p:cNvSpPr>
          <p:nvPr>
            <p:ph idx="1"/>
          </p:nvPr>
        </p:nvSpPr>
        <p:spPr/>
        <p:txBody>
          <a:bodyPr/>
          <a:lstStyle/>
          <a:p>
            <a:r>
              <a:rPr lang="en-US" dirty="0"/>
              <a:t>Can be downloaded here:</a:t>
            </a:r>
          </a:p>
          <a:p>
            <a:pPr lvl="1"/>
            <a:r>
              <a:rPr lang="en-CA" dirty="0">
                <a:hlinkClick r:id="rId3"/>
              </a:rPr>
              <a:t>http://gforge.hl7.org/svn/fhir/trunk/presentations/2016-09 Tutorials</a:t>
            </a:r>
            <a:endParaRPr lang="en-CA" dirty="0"/>
          </a:p>
          <a:p>
            <a:pPr lvl="2"/>
            <a:r>
              <a:rPr lang="en-US" dirty="0"/>
              <a:t>Use “anonymous” and email address to logon</a:t>
            </a:r>
            <a:endParaRPr lang="en-CA" dirty="0"/>
          </a:p>
          <a:p>
            <a:pPr lvl="0"/>
            <a:r>
              <a:rPr lang="en-US" dirty="0"/>
              <a:t>Is licensed for use under the Creative Commons, specifically:</a:t>
            </a:r>
          </a:p>
          <a:p>
            <a:pPr lvl="1"/>
            <a:r>
              <a:rPr lang="en-CA" u="sng" dirty="0">
                <a:hlinkClick r:id="rId4"/>
              </a:rPr>
              <a:t>Creative Commons Attribution 3.0 </a:t>
            </a:r>
            <a:r>
              <a:rPr lang="en-CA" u="sng" dirty="0" err="1">
                <a:hlinkClick r:id="rId4"/>
              </a:rPr>
              <a:t>Unported</a:t>
            </a:r>
            <a:r>
              <a:rPr lang="en-CA" u="sng" dirty="0">
                <a:hlinkClick r:id="rId4"/>
              </a:rPr>
              <a:t> License</a:t>
            </a:r>
            <a:endParaRPr lang="en-CA" u="sng" dirty="0"/>
          </a:p>
          <a:p>
            <a:pPr lvl="1"/>
            <a:r>
              <a:rPr lang="en-US" dirty="0"/>
              <a:t>(Do with it as you wish, so long as you give credit)</a:t>
            </a:r>
            <a:endParaRPr lang="en-CA" dirty="0"/>
          </a:p>
        </p:txBody>
      </p:sp>
      <p:pic>
        <p:nvPicPr>
          <p:cNvPr id="5" name="Picture 4" descr="Creative Commons Lice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5301208"/>
            <a:ext cx="838200" cy="295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2848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3851920" y="3645024"/>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rgbClr val="FFFFFF"/>
                </a:solidFill>
              </a:rPr>
              <a:t>FHIR</a:t>
            </a:r>
          </a:p>
          <a:p>
            <a:pPr algn="ctr"/>
            <a:r>
              <a:rPr lang="en-US" dirty="0">
                <a:solidFill>
                  <a:srgbClr val="FFFFFF"/>
                </a:solidFill>
              </a:rPr>
              <a:t>Repository</a:t>
            </a:r>
            <a:endParaRPr lang="nl-NL" dirty="0">
              <a:solidFill>
                <a:srgbClr val="FFFFFF"/>
              </a:solidFill>
            </a:endParaRPr>
          </a:p>
        </p:txBody>
      </p:sp>
      <p:sp>
        <p:nvSpPr>
          <p:cNvPr id="6" name="Rectangle 5"/>
          <p:cNvSpPr/>
          <p:nvPr/>
        </p:nvSpPr>
        <p:spPr>
          <a:xfrm>
            <a:off x="424794" y="609600"/>
            <a:ext cx="7344816" cy="984885"/>
          </a:xfrm>
          <a:prstGeom prst="rect">
            <a:avLst/>
          </a:prstGeom>
        </p:spPr>
        <p:txBody>
          <a:bodyPr wrap="square">
            <a:spAutoFit/>
          </a:bodyPr>
          <a:lstStyle/>
          <a:p>
            <a:r>
              <a:rPr lang="en-US" sz="3200" b="1" dirty="0">
                <a:solidFill>
                  <a:srgbClr val="636360"/>
                </a:solidFill>
              </a:rPr>
              <a:t>Paradigm Agnostic</a:t>
            </a:r>
            <a:endParaRPr lang="en-US" sz="3200" dirty="0">
              <a:solidFill>
                <a:srgbClr val="636360"/>
              </a:solidFill>
            </a:endParaRPr>
          </a:p>
          <a:p>
            <a:r>
              <a:rPr lang="en-US" sz="2600" dirty="0">
                <a:solidFill>
                  <a:srgbClr val="636360"/>
                </a:solidFill>
              </a:rPr>
              <a:t>	</a:t>
            </a:r>
            <a:endParaRPr lang="en-US" sz="2600" b="1" dirty="0">
              <a:solidFill>
                <a:srgbClr val="636360"/>
              </a:solidFill>
            </a:endParaRPr>
          </a:p>
        </p:txBody>
      </p:sp>
      <p:grpSp>
        <p:nvGrpSpPr>
          <p:cNvPr id="3" name="Group 2"/>
          <p:cNvGrpSpPr/>
          <p:nvPr/>
        </p:nvGrpSpPr>
        <p:grpSpPr>
          <a:xfrm>
            <a:off x="899592" y="2636912"/>
            <a:ext cx="3527319" cy="1980034"/>
            <a:chOff x="35496" y="1419622"/>
            <a:chExt cx="5543543" cy="2151100"/>
          </a:xfrm>
        </p:grpSpPr>
        <p:grpSp>
          <p:nvGrpSpPr>
            <p:cNvPr id="12" name="Group 11"/>
            <p:cNvGrpSpPr/>
            <p:nvPr/>
          </p:nvGrpSpPr>
          <p:grpSpPr>
            <a:xfrm>
              <a:off x="35496" y="1867784"/>
              <a:ext cx="2134347" cy="1702938"/>
              <a:chOff x="251520" y="989679"/>
              <a:chExt cx="2134347" cy="1702938"/>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3565" y="2346368"/>
                <a:ext cx="1912302" cy="346249"/>
              </a:xfrm>
              <a:prstGeom prst="rect">
                <a:avLst/>
              </a:prstGeom>
              <a:noFill/>
            </p:spPr>
            <p:txBody>
              <a:bodyPr wrap="none" rtlCol="0">
                <a:spAutoFit/>
              </a:bodyPr>
              <a:lstStyle/>
              <a:p>
                <a:r>
                  <a:rPr lang="en-US" b="1" dirty="0">
                    <a:solidFill>
                      <a:srgbClr val="636360"/>
                    </a:solidFill>
                  </a:rPr>
                  <a:t>Lab System</a:t>
                </a:r>
                <a:endParaRPr lang="nl-NL" b="1" dirty="0">
                  <a:solidFill>
                    <a:srgbClr val="636360"/>
                  </a:solidFill>
                </a:endParaRPr>
              </a:p>
            </p:txBody>
          </p:sp>
        </p:grpSp>
        <p:sp>
          <p:nvSpPr>
            <p:cNvPr id="5" name="Rectangle 4"/>
            <p:cNvSpPr/>
            <p:nvPr/>
          </p:nvSpPr>
          <p:spPr>
            <a:xfrm>
              <a:off x="467544" y="1419622"/>
              <a:ext cx="5111495" cy="346249"/>
            </a:xfrm>
            <a:prstGeom prst="rect">
              <a:avLst/>
            </a:prstGeom>
          </p:spPr>
          <p:txBody>
            <a:bodyPr wrap="none">
              <a:spAutoFit/>
            </a:bodyPr>
            <a:lstStyle/>
            <a:p>
              <a:r>
                <a:rPr lang="en-US" dirty="0">
                  <a:solidFill>
                    <a:srgbClr val="636360"/>
                  </a:solidFill>
                </a:rPr>
                <a:t>Receive a lab result in a message…</a:t>
              </a:r>
              <a:endParaRPr lang="nl-NL"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4932040" y="3933056"/>
            <a:ext cx="3814479" cy="2230507"/>
            <a:chOff x="3903802" y="2342871"/>
            <a:chExt cx="5994844" cy="2423213"/>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063913"/>
              <a:ext cx="5994844" cy="702171"/>
            </a:xfrm>
            <a:prstGeom prst="rect">
              <a:avLst/>
            </a:prstGeom>
          </p:spPr>
          <p:txBody>
            <a:bodyPr wrap="square">
              <a:spAutoFit/>
            </a:bodyPr>
            <a:lstStyle/>
            <a:p>
              <a:r>
                <a:rPr lang="en-US" dirty="0">
                  <a:solidFill>
                    <a:srgbClr val="636360"/>
                  </a:solidFill>
                </a:rPr>
                <a:t>…Package it in a discharge summary document</a:t>
              </a:r>
              <a:endParaRPr lang="nl-NL" dirty="0">
                <a:solidFill>
                  <a:srgbClr val="636360"/>
                </a:solidFill>
              </a:endParaRPr>
            </a:p>
          </p:txBody>
        </p:sp>
        <p:sp>
          <p:nvSpPr>
            <p:cNvPr id="37" name="TextBox 36"/>
            <p:cNvSpPr txBox="1"/>
            <p:nvPr/>
          </p:nvSpPr>
          <p:spPr>
            <a:xfrm>
              <a:off x="7236296" y="3500303"/>
              <a:ext cx="1638640" cy="623248"/>
            </a:xfrm>
            <a:prstGeom prst="rect">
              <a:avLst/>
            </a:prstGeom>
            <a:noFill/>
          </p:spPr>
          <p:txBody>
            <a:bodyPr wrap="none" rtlCol="0">
              <a:spAutoFit/>
            </a:bodyPr>
            <a:lstStyle/>
            <a:p>
              <a:r>
                <a:rPr lang="en-US" b="1" dirty="0">
                  <a:solidFill>
                    <a:srgbClr val="636360"/>
                  </a:solidFill>
                </a:rPr>
                <a:t>National</a:t>
              </a:r>
            </a:p>
            <a:p>
              <a:r>
                <a:rPr lang="en-US" b="1" dirty="0">
                  <a:solidFill>
                    <a:srgbClr val="636360"/>
                  </a:solidFill>
                </a:rPr>
                <a:t>Exchange</a:t>
              </a:r>
              <a:endParaRPr lang="nl-NL"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1115616" y="5301208"/>
            <a:ext cx="1336705" cy="87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Down Arrow 20"/>
          <p:cNvSpPr/>
          <p:nvPr/>
        </p:nvSpPr>
        <p:spPr>
          <a:xfrm rot="14554775">
            <a:off x="2503347" y="4676535"/>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dirty="0">
                <a:solidFill>
                  <a:srgbClr val="FFFFFF"/>
                </a:solidFill>
              </a:rPr>
              <a:t>REST</a:t>
            </a:r>
            <a:endParaRPr lang="nl-NL" dirty="0">
              <a:solidFill>
                <a:srgbClr val="FFFFFF"/>
              </a:solidFill>
            </a:endParaRPr>
          </a:p>
        </p:txBody>
      </p:sp>
      <p:sp>
        <p:nvSpPr>
          <p:cNvPr id="26" name="TextBox 25"/>
          <p:cNvSpPr txBox="1"/>
          <p:nvPr/>
        </p:nvSpPr>
        <p:spPr>
          <a:xfrm>
            <a:off x="467544" y="1628800"/>
            <a:ext cx="5616624" cy="646331"/>
          </a:xfrm>
          <a:prstGeom prst="rect">
            <a:avLst/>
          </a:prstGeom>
          <a:noFill/>
        </p:spPr>
        <p:txBody>
          <a:bodyPr wrap="square" rtlCol="0">
            <a:spAutoFit/>
          </a:bodyPr>
          <a:lstStyle/>
          <a:p>
            <a:r>
              <a:rPr lang="en-US" dirty="0"/>
              <a:t>The Content is the same despite the interoperability paradigm</a:t>
            </a:r>
          </a:p>
        </p:txBody>
      </p:sp>
      <p:sp>
        <p:nvSpPr>
          <p:cNvPr id="27" name="Rectangle 26"/>
          <p:cNvSpPr/>
          <p:nvPr/>
        </p:nvSpPr>
        <p:spPr>
          <a:xfrm>
            <a:off x="2339752" y="5877272"/>
            <a:ext cx="2736304" cy="646331"/>
          </a:xfrm>
          <a:prstGeom prst="rect">
            <a:avLst/>
          </a:prstGeom>
        </p:spPr>
        <p:txBody>
          <a:bodyPr wrap="square">
            <a:spAutoFit/>
          </a:bodyPr>
          <a:lstStyle/>
          <a:p>
            <a:r>
              <a:rPr lang="en-US" dirty="0">
                <a:solidFill>
                  <a:srgbClr val="636360"/>
                </a:solidFill>
              </a:rPr>
              <a:t>…Update a patient record</a:t>
            </a:r>
            <a:endParaRPr lang="nl-NL" dirty="0">
              <a:solidFill>
                <a:srgbClr val="636360"/>
              </a:solidFill>
            </a:endParaRPr>
          </a:p>
        </p:txBody>
      </p:sp>
    </p:spTree>
    <p:extLst>
      <p:ext uri="{BB962C8B-B14F-4D97-AF65-F5344CB8AC3E}">
        <p14:creationId xmlns:p14="http://schemas.microsoft.com/office/powerpoint/2010/main" val="14685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idx="1"/>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4"/>
          </p:nvPr>
        </p:nvSpPr>
        <p:spPr/>
        <p:txBody>
          <a:bodyPr/>
          <a:lstStyle/>
          <a:p>
            <a:fld id="{5CC3E5C4-3E2B-40F1-9F2B-C46CEB0C88DF}" type="slidenum">
              <a:rPr lang="en-CA" smtClean="0"/>
              <a:pPr/>
              <a:t>21</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5" y="3356992"/>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idx="1"/>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22</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3573016"/>
            <a:ext cx="6562725"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1753741"/>
            <a:ext cx="1747838" cy="181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398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idx="1"/>
          </p:nvPr>
        </p:nvSpPr>
        <p:spPr/>
        <p:txBody>
          <a:bodyPr/>
          <a:lstStyle/>
          <a:p>
            <a:r>
              <a:rPr lang="en-US" sz="2900" dirty="0"/>
              <a:t>The Content model</a:t>
            </a:r>
          </a:p>
          <a:p>
            <a:pPr marL="342900" lvl="1" indent="-342900">
              <a:buSzPct val="75000"/>
              <a:buFont typeface="Wingdings" pitchFamily="2" charset="2"/>
              <a:buChar char="n"/>
            </a:pPr>
            <a:r>
              <a:rPr lang="en-US" sz="2900" dirty="0">
                <a:ea typeface="+mn-ea"/>
                <a:cs typeface="+mn-cs"/>
              </a:rPr>
              <a:t>The Thing that is exchanged</a:t>
            </a:r>
          </a:p>
          <a:p>
            <a:pPr lvl="1"/>
            <a:r>
              <a:rPr lang="en-US" sz="2300" dirty="0"/>
              <a:t>Via REST ( FHIR Restful API), </a:t>
            </a:r>
            <a:r>
              <a:rPr lang="en-US" sz="2000" dirty="0"/>
              <a:t>Messages, Documents</a:t>
            </a:r>
          </a:p>
          <a:p>
            <a:r>
              <a:rPr lang="en-US" sz="2900" dirty="0"/>
              <a:t>Informed by much past work inside &amp; outside of HL7</a:t>
            </a:r>
          </a:p>
          <a:p>
            <a:pPr lvl="1"/>
            <a:r>
              <a:rPr lang="en-US" sz="2200" dirty="0"/>
              <a:t>HL7: version 2, version 3 (RIM), CDA</a:t>
            </a:r>
          </a:p>
          <a:p>
            <a:pPr lvl="1"/>
            <a:r>
              <a:rPr lang="en-US" sz="2200" dirty="0"/>
              <a:t>Other SDO: </a:t>
            </a:r>
            <a:r>
              <a:rPr lang="en-US" sz="2200" dirty="0" err="1"/>
              <a:t>openEHR</a:t>
            </a:r>
            <a:r>
              <a:rPr lang="en-US" sz="2200" dirty="0"/>
              <a:t>, CIMI, ISO 13606, </a:t>
            </a:r>
            <a:r>
              <a:rPr lang="en-US" sz="2200" dirty="0" err="1"/>
              <a:t>IHE</a:t>
            </a:r>
            <a:r>
              <a:rPr lang="en-US" sz="2200" dirty="0"/>
              <a:t>, </a:t>
            </a:r>
            <a:r>
              <a:rPr lang="en-US" sz="2200" dirty="0" err="1"/>
              <a:t>DICOM</a:t>
            </a:r>
            <a:endParaRPr lang="en-US" sz="2000" dirty="0"/>
          </a:p>
        </p:txBody>
      </p:sp>
    </p:spTree>
    <p:extLst>
      <p:ext uri="{BB962C8B-B14F-4D97-AF65-F5344CB8AC3E}">
        <p14:creationId xmlns:p14="http://schemas.microsoft.com/office/powerpoint/2010/main" val="7644353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idx="1"/>
          </p:nvPr>
        </p:nvSpPr>
        <p:spPr/>
        <p:txBody>
          <a:bodyPr/>
          <a:lstStyle/>
          <a:p>
            <a:r>
              <a:rPr lang="en-US" dirty="0"/>
              <a:t>Clinical Perspective: The resource content defines a small amount of focused clinical and administrative information</a:t>
            </a:r>
          </a:p>
          <a:p>
            <a:r>
              <a:rPr lang="en-US" dirty="0" err="1"/>
              <a:t>Implementor</a:t>
            </a:r>
            <a:r>
              <a:rPr lang="en-US" dirty="0"/>
              <a:t> Perspective:  Additional Infrastructural stuff too.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24</a:t>
            </a:fld>
            <a:endParaRPr lang="en-CA" dirty="0"/>
          </a:p>
        </p:txBody>
      </p:sp>
      <p:pic>
        <p:nvPicPr>
          <p:cNvPr id="8" name="Picture 7" descr="goldi.PNG"/>
          <p:cNvPicPr>
            <a:picLocks noChangeAspect="1"/>
          </p:cNvPicPr>
          <p:nvPr/>
        </p:nvPicPr>
        <p:blipFill>
          <a:blip r:embed="rId3" cstate="print"/>
          <a:stretch>
            <a:fillRect/>
          </a:stretch>
        </p:blipFill>
        <p:spPr>
          <a:xfrm>
            <a:off x="2483768" y="4437112"/>
            <a:ext cx="3648584" cy="17718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pic>
        <p:nvPicPr>
          <p:cNvPr id="9" name="Snagit_PPT62A7" descr="PPT62A7.png"/>
          <p:cNvPicPr>
            <a:picLocks noGrp="1" noChangeAspect="1"/>
          </p:cNvPicPr>
          <p:nvPr>
            <p:ph idx="1"/>
          </p:nvPr>
        </p:nvPicPr>
        <p:blipFill>
          <a:blip r:embed="rId3" cstate="print"/>
          <a:stretch>
            <a:fillRect/>
          </a:stretch>
        </p:blipFill>
        <p:spPr>
          <a:xfrm>
            <a:off x="323528" y="1916832"/>
            <a:ext cx="4258120" cy="3667626"/>
          </a:xfrm>
        </p:spPr>
      </p:pic>
      <p:pic>
        <p:nvPicPr>
          <p:cNvPr id="10" name="Snagit_PPT4DE0" descr="PPT4DE0.png"/>
          <p:cNvPicPr>
            <a:picLocks noChangeAspect="1"/>
          </p:cNvPicPr>
          <p:nvPr/>
        </p:nvPicPr>
        <p:blipFill>
          <a:blip r:embed="rId4" cstate="print"/>
          <a:stretch>
            <a:fillRect/>
          </a:stretch>
        </p:blipFill>
        <p:spPr>
          <a:xfrm>
            <a:off x="4572000" y="1916832"/>
            <a:ext cx="4405821" cy="4077437"/>
          </a:xfrm>
          <a:prstGeom prst="rect">
            <a:avLst/>
          </a:prstGeom>
        </p:spPr>
      </p:pic>
      <p:pic>
        <p:nvPicPr>
          <p:cNvPr id="14" name="Snagit_PPTA723" descr="PPTA723.png"/>
          <p:cNvPicPr>
            <a:picLocks noChangeAspect="1"/>
          </p:cNvPicPr>
          <p:nvPr/>
        </p:nvPicPr>
        <p:blipFill>
          <a:blip r:embed="rId5" cstate="print"/>
          <a:stretch>
            <a:fillRect/>
          </a:stretch>
        </p:blipFill>
        <p:spPr>
          <a:xfrm>
            <a:off x="323528" y="1823267"/>
            <a:ext cx="8640960" cy="4486053"/>
          </a:xfrm>
          <a:prstGeom prst="rect">
            <a:avLst/>
          </a:prstGeom>
        </p:spPr>
      </p:pic>
    </p:spTree>
    <p:extLst>
      <p:ext uri="{BB962C8B-B14F-4D97-AF65-F5344CB8AC3E}">
        <p14:creationId xmlns:p14="http://schemas.microsoft.com/office/powerpoint/2010/main" val="1900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sz="quarter" idx="1"/>
          </p:nvPr>
        </p:nvSpPr>
        <p:spPr/>
        <p:txBody>
          <a:bodyPr/>
          <a:lstStyle/>
          <a:p>
            <a:r>
              <a:rPr lang="en-AU" sz="2800" dirty="0"/>
              <a:t>Resources are independent – don’t need other resources to correctly interpret a resource</a:t>
            </a:r>
          </a:p>
          <a:p>
            <a:r>
              <a:rPr lang="en-US" sz="2800" dirty="0"/>
              <a:t>But a single resource doesn't say very much, but a collection of Resources taken together creates a useful clinical record.</a:t>
            </a:r>
            <a:endParaRPr lang="en-AU" sz="2600"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26</a:t>
            </a:fld>
            <a:endParaRPr lang="en-US" dirty="0"/>
          </a:p>
        </p:txBody>
      </p:sp>
    </p:spTree>
    <p:extLst>
      <p:ext uri="{BB962C8B-B14F-4D97-AF65-F5344CB8AC3E}">
        <p14:creationId xmlns:p14="http://schemas.microsoft.com/office/powerpoint/2010/main" val="330771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27</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132856"/>
            <a:ext cx="8423920" cy="3903062"/>
          </a:xfrm>
          <a:prstGeom prst="rect">
            <a:avLst/>
          </a:prstGeom>
        </p:spPr>
      </p:pic>
      <p:sp>
        <p:nvSpPr>
          <p:cNvPr id="7" name="Rectangle 6"/>
          <p:cNvSpPr/>
          <p:nvPr/>
        </p:nvSpPr>
        <p:spPr bwMode="auto">
          <a:xfrm>
            <a:off x="6588224" y="3645024"/>
            <a:ext cx="2088232" cy="2304256"/>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804248" y="3717032"/>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err="1">
                <a:latin typeface="Arial" charset="0"/>
              </a:rPr>
              <a:t>FHIR</a:t>
            </a:r>
            <a:r>
              <a:rPr lang="en-US" sz="1100" dirty="0">
                <a:latin typeface="Arial" charset="0"/>
              </a:rPr>
              <a:t> resource</a:t>
            </a:r>
            <a:endParaRPr kumimoji="0" lang="en-US" sz="1100" b="0" i="0" u="none" strike="noStrike" cap="none" normalizeH="0" baseline="0" dirty="0">
              <a:ln>
                <a:noFill/>
              </a:ln>
              <a:solidFill>
                <a:schemeClr val="tx1"/>
              </a:solidFill>
              <a:effectLst/>
              <a:latin typeface="Arial" charset="0"/>
            </a:endParaRPr>
          </a:p>
        </p:txBody>
      </p:sp>
      <p:sp>
        <p:nvSpPr>
          <p:cNvPr id="9" name="TextBox 8"/>
          <p:cNvSpPr txBox="1"/>
          <p:nvPr/>
        </p:nvSpPr>
        <p:spPr>
          <a:xfrm>
            <a:off x="6876256" y="4077072"/>
            <a:ext cx="1584176" cy="830997"/>
          </a:xfrm>
          <a:prstGeom prst="rect">
            <a:avLst/>
          </a:prstGeom>
          <a:noFill/>
        </p:spPr>
        <p:txBody>
          <a:bodyPr wrap="square" rtlCol="0">
            <a:spAutoFit/>
          </a:bodyPr>
          <a:lstStyle/>
          <a:p>
            <a:r>
              <a:rPr lang="en-AU" sz="1200" dirty="0"/>
              <a:t>“container” of information that represent something in the real world </a:t>
            </a:r>
            <a:endParaRPr lang="en-US" sz="1200" dirty="0"/>
          </a:p>
        </p:txBody>
      </p:sp>
      <p:cxnSp>
        <p:nvCxnSpPr>
          <p:cNvPr id="11" name="Curved Connector 10"/>
          <p:cNvCxnSpPr/>
          <p:nvPr/>
        </p:nvCxnSpPr>
        <p:spPr bwMode="auto">
          <a:xfrm>
            <a:off x="6876256" y="5013176"/>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876256" y="5373216"/>
            <a:ext cx="1512168" cy="461665"/>
          </a:xfrm>
          <a:prstGeom prst="rect">
            <a:avLst/>
          </a:prstGeom>
          <a:noFill/>
        </p:spPr>
        <p:txBody>
          <a:bodyPr wrap="square" rtlCol="0">
            <a:spAutoFit/>
          </a:bodyPr>
          <a:lstStyle/>
          <a:p>
            <a:r>
              <a:rPr lang="en-US" sz="1200" dirty="0"/>
              <a:t>Link between resources</a:t>
            </a:r>
          </a:p>
        </p:txBody>
      </p:sp>
    </p:spTree>
    <p:extLst>
      <p:ext uri="{BB962C8B-B14F-4D97-AF65-F5344CB8AC3E}">
        <p14:creationId xmlns:p14="http://schemas.microsoft.com/office/powerpoint/2010/main" val="222141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7"/>
            <a:ext cx="7272808" cy="1152128"/>
          </a:xfrm>
        </p:spPr>
        <p:txBody>
          <a:bodyPr/>
          <a:lstStyle/>
          <a:p>
            <a:r>
              <a:rPr lang="en-US" dirty="0"/>
              <a:t>Taking a tour of a FHIR Resource </a:t>
            </a:r>
            <a:endParaRPr lang="en-AU" dirty="0"/>
          </a:p>
        </p:txBody>
      </p:sp>
      <p:sp>
        <p:nvSpPr>
          <p:cNvPr id="3" name="Content Placeholder 2"/>
          <p:cNvSpPr>
            <a:spLocks noGrp="1"/>
          </p:cNvSpPr>
          <p:nvPr>
            <p:ph sz="quarter" idx="1"/>
          </p:nvPr>
        </p:nvSpPr>
        <p:spPr>
          <a:xfrm>
            <a:off x="467544" y="1628800"/>
            <a:ext cx="7772400" cy="4773614"/>
          </a:xfrm>
        </p:spPr>
        <p:txBody>
          <a:bodyPr/>
          <a:lstStyle/>
          <a:p>
            <a:r>
              <a:rPr lang="en-AU" sz="2800" dirty="0"/>
              <a:t>Scope and Usage Notes</a:t>
            </a:r>
          </a:p>
          <a:p>
            <a:r>
              <a:rPr lang="en-AU" sz="2800" dirty="0"/>
              <a:t>Resource Content (UML and XML)</a:t>
            </a:r>
          </a:p>
          <a:p>
            <a:r>
              <a:rPr lang="en-AU" sz="2800" dirty="0"/>
              <a:t>Terminology Bindings</a:t>
            </a:r>
          </a:p>
          <a:p>
            <a:r>
              <a:rPr lang="en-AU" sz="2800" dirty="0"/>
              <a:t>Constraints</a:t>
            </a:r>
          </a:p>
          <a:p>
            <a:r>
              <a:rPr lang="en-AU" sz="2800" dirty="0"/>
              <a:t>Implementation Issues</a:t>
            </a:r>
          </a:p>
          <a:p>
            <a:r>
              <a:rPr lang="en-AU" sz="2800" dirty="0"/>
              <a:t>Search Parameters</a:t>
            </a:r>
          </a:p>
          <a:p>
            <a:r>
              <a:rPr lang="en-AU" sz="2800" dirty="0"/>
              <a:t>Examples, Profiles, Formal Definitions</a:t>
            </a:r>
          </a:p>
          <a:p>
            <a:r>
              <a:rPr lang="en-AU" sz="2800" dirty="0"/>
              <a:t>Mappings to RIM, CDA, v2, etc</a:t>
            </a:r>
          </a:p>
        </p:txBody>
      </p:sp>
    </p:spTree>
    <p:extLst>
      <p:ext uri="{BB962C8B-B14F-4D97-AF65-F5344CB8AC3E}">
        <p14:creationId xmlns:p14="http://schemas.microsoft.com/office/powerpoint/2010/main" val="558739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29</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4" name="Picture 13" descr="check.png"/>
          <p:cNvPicPr>
            <a:picLocks noChangeAspect="1"/>
          </p:cNvPicPr>
          <p:nvPr/>
        </p:nvPicPr>
        <p:blipFill>
          <a:blip r:embed="rId5" cstate="print"/>
          <a:stretch>
            <a:fillRect/>
          </a:stretch>
        </p:blipFill>
        <p:spPr>
          <a:xfrm>
            <a:off x="6372200" y="3212976"/>
            <a:ext cx="514286" cy="428571"/>
          </a:xfrm>
          <a:prstGeom prst="rect">
            <a:avLst/>
          </a:prstGeom>
        </p:spPr>
      </p:pic>
      <p:pic>
        <p:nvPicPr>
          <p:cNvPr id="15" name="Picture 14" descr="check.png"/>
          <p:cNvPicPr>
            <a:picLocks noChangeAspect="1"/>
          </p:cNvPicPr>
          <p:nvPr/>
        </p:nvPicPr>
        <p:blipFill>
          <a:blip r:embed="rId5" cstate="print"/>
          <a:stretch>
            <a:fillRect/>
          </a:stretch>
        </p:blipFill>
        <p:spPr>
          <a:xfrm>
            <a:off x="6372200" y="3861048"/>
            <a:ext cx="514286" cy="428571"/>
          </a:xfrm>
          <a:prstGeom prst="rect">
            <a:avLst/>
          </a:prstGeom>
        </p:spPr>
      </p:pic>
      <p:pic>
        <p:nvPicPr>
          <p:cNvPr id="16" name="Picture 15" descr="check.png"/>
          <p:cNvPicPr>
            <a:picLocks noChangeAspect="1"/>
          </p:cNvPicPr>
          <p:nvPr/>
        </p:nvPicPr>
        <p:blipFill>
          <a:blip r:embed="rId5" cstate="print"/>
          <a:stretch>
            <a:fillRect/>
          </a:stretch>
        </p:blipFill>
        <p:spPr>
          <a:xfrm>
            <a:off x="6372200" y="4509120"/>
            <a:ext cx="514286" cy="428571"/>
          </a:xfrm>
          <a:prstGeom prst="rect">
            <a:avLst/>
          </a:prstGeom>
        </p:spPr>
      </p:pic>
      <p:pic>
        <p:nvPicPr>
          <p:cNvPr id="17" name="Picture 16" descr="check.png"/>
          <p:cNvPicPr>
            <a:picLocks noChangeAspect="1"/>
          </p:cNvPicPr>
          <p:nvPr/>
        </p:nvPicPr>
        <p:blipFill>
          <a:blip r:embed="rId5" cstate="print"/>
          <a:stretch>
            <a:fillRect/>
          </a:stretch>
        </p:blipFill>
        <p:spPr>
          <a:xfrm>
            <a:off x="6372200" y="5301208"/>
            <a:ext cx="514286" cy="428571"/>
          </a:xfrm>
          <a:prstGeom prst="rect">
            <a:avLst/>
          </a:prstGeom>
        </p:spPr>
      </p:pic>
    </p:spTree>
    <p:extLst>
      <p:ext uri="{BB962C8B-B14F-4D97-AF65-F5344CB8AC3E}">
        <p14:creationId xmlns:p14="http://schemas.microsoft.com/office/powerpoint/2010/main" val="319921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Grahame Grieve</a:t>
            </a:r>
          </a:p>
          <a:p>
            <a:r>
              <a:rPr lang="en-US" dirty="0"/>
              <a:t>Lloyd McKenzie</a:t>
            </a:r>
          </a:p>
          <a:p>
            <a:r>
              <a:rPr lang="en-US" dirty="0" err="1"/>
              <a:t>Ewout</a:t>
            </a:r>
            <a:r>
              <a:rPr lang="en-US" dirty="0"/>
              <a:t> Kramer</a:t>
            </a:r>
          </a:p>
          <a:p>
            <a:r>
              <a:rPr lang="en-US" dirty="0"/>
              <a:t>David Hay</a:t>
            </a:r>
          </a:p>
          <a:p>
            <a:r>
              <a:rPr lang="en-US" dirty="0"/>
              <a:t>Josh Mandel</a:t>
            </a:r>
          </a:p>
          <a:p>
            <a:r>
              <a:rPr lang="en-US" dirty="0"/>
              <a:t>et al</a:t>
            </a:r>
          </a:p>
        </p:txBody>
      </p:sp>
      <p:sp>
        <p:nvSpPr>
          <p:cNvPr id="4" name="Slide Number Placeholder 3"/>
          <p:cNvSpPr>
            <a:spLocks noGrp="1"/>
          </p:cNvSpPr>
          <p:nvPr>
            <p:ph type="sldNum" sz="quarter" idx="4"/>
          </p:nvPr>
        </p:nvSpPr>
        <p:spPr/>
        <p:txBody>
          <a:bodyPr/>
          <a:lstStyle/>
          <a:p>
            <a:fld id="{5CC3E5C4-3E2B-40F1-9F2B-C46CEB0C88DF}" type="slidenum">
              <a:rPr lang="en-CA" smtClean="0"/>
              <a:pPr/>
              <a:t>3</a:t>
            </a:fld>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30</a:t>
            </a:fld>
            <a:endParaRPr lang="en-CA" dirty="0"/>
          </a:p>
        </p:txBody>
      </p:sp>
      <p:sp>
        <p:nvSpPr>
          <p:cNvPr id="4" name="Text Placeholder 3"/>
          <p:cNvSpPr>
            <a:spLocks noGrp="1"/>
          </p:cNvSpPr>
          <p:nvPr>
            <p:ph type="body" idx="4294967295"/>
          </p:nvPr>
        </p:nvSpPr>
        <p:spPr>
          <a:xfrm>
            <a:off x="381000" y="1700808"/>
            <a:ext cx="8382000" cy="4480520"/>
          </a:xfrm>
        </p:spPr>
        <p:txBody>
          <a:bodyPr/>
          <a:lstStyle/>
          <a:p>
            <a:r>
              <a:rPr lang="en-US" dirty="0"/>
              <a:t>Each Resource is composed of about 20-40 resource “elements”</a:t>
            </a:r>
          </a:p>
          <a:p>
            <a:r>
              <a:rPr lang="en-US" dirty="0"/>
              <a:t>Each resource element is defined by:</a:t>
            </a:r>
          </a:p>
          <a:p>
            <a:pPr lvl="1"/>
            <a:r>
              <a:rPr lang="en-US" sz="2400" dirty="0"/>
              <a:t>Name</a:t>
            </a:r>
          </a:p>
          <a:p>
            <a:pPr lvl="1"/>
            <a:r>
              <a:rPr lang="en-US" sz="2400" dirty="0"/>
              <a:t>Cardinality</a:t>
            </a:r>
          </a:p>
          <a:p>
            <a:pPr lvl="1"/>
            <a:r>
              <a:rPr lang="en-US" sz="2400" dirty="0"/>
              <a:t>Type (Data type or structural resource)</a:t>
            </a:r>
          </a:p>
          <a:p>
            <a:pPr lvl="1"/>
            <a:r>
              <a:rPr lang="en-US" sz="2400" dirty="0"/>
              <a:t>Description</a:t>
            </a:r>
          </a:p>
          <a:p>
            <a:pPr lvl="1"/>
            <a:r>
              <a:rPr lang="en-US" sz="2400" dirty="0"/>
              <a:t>Terminology Binding</a:t>
            </a:r>
          </a:p>
          <a:p>
            <a:pPr lvl="1"/>
            <a:r>
              <a:rPr lang="en-US" sz="2400" dirty="0"/>
              <a:t>Other stuff (</a:t>
            </a:r>
            <a:r>
              <a:rPr lang="en-US" sz="2400" dirty="0" err="1"/>
              <a:t>Comments,Constraints</a:t>
            </a:r>
            <a:r>
              <a:rPr lang="en-US" sz="2400" dirty="0"/>
              <a:t>, Summary Flags, mappings, etc)</a:t>
            </a:r>
          </a:p>
          <a:p>
            <a:pPr lvl="1"/>
            <a:endParaRPr lang="en-US" dirty="0"/>
          </a:p>
          <a:p>
            <a:endParaRPr lang="en-US" dirty="0"/>
          </a:p>
          <a:p>
            <a:endParaRPr lang="en-US" dirty="0"/>
          </a:p>
          <a:p>
            <a:endParaRPr lang="en-US" dirty="0"/>
          </a:p>
          <a:p>
            <a:endParaRPr lang="en-US" sz="2800" dirty="0"/>
          </a:p>
          <a:p>
            <a:pPr lvl="1"/>
            <a:endParaRPr lang="en-US" sz="2300" baseline="0" dirty="0"/>
          </a:p>
        </p:txBody>
      </p:sp>
    </p:spTree>
    <p:extLst>
      <p:ext uri="{BB962C8B-B14F-4D97-AF65-F5344CB8AC3E}">
        <p14:creationId xmlns:p14="http://schemas.microsoft.com/office/powerpoint/2010/main" val="6767488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types:Primitive</a:t>
            </a:r>
            <a:endParaRPr lang="en-CA" dirty="0"/>
          </a:p>
        </p:txBody>
      </p:sp>
      <p:sp>
        <p:nvSpPr>
          <p:cNvPr id="3" name="Slide Number Placeholder 2"/>
          <p:cNvSpPr>
            <a:spLocks noGrp="1"/>
          </p:cNvSpPr>
          <p:nvPr>
            <p:ph type="sldNum" sz="quarter" idx="4"/>
          </p:nvPr>
        </p:nvSpPr>
        <p:spPr/>
        <p:txBody>
          <a:bodyPr/>
          <a:lstStyle/>
          <a:p>
            <a:fld id="{5CC3E5C4-3E2B-40F1-9F2B-C46CEB0C88DF}" type="slidenum">
              <a:rPr lang="en-CA" smtClean="0"/>
              <a:pPr/>
              <a:t>31</a:t>
            </a:fld>
            <a:endParaRPr lang="en-CA" dirty="0"/>
          </a:p>
        </p:txBody>
      </p:sp>
      <p:sp>
        <p:nvSpPr>
          <p:cNvPr id="4" name="Text Placeholder 3"/>
          <p:cNvSpPr>
            <a:spLocks noGrp="1"/>
          </p:cNvSpPr>
          <p:nvPr>
            <p:ph type="body" idx="4294967295"/>
          </p:nvPr>
        </p:nvSpPr>
        <p:spPr/>
        <p:txBody>
          <a:bodyPr/>
          <a:lstStyle/>
          <a:p>
            <a:endParaRPr lang="en-US" dirty="0"/>
          </a:p>
          <a:p>
            <a:endParaRPr lang="en-US" dirty="0"/>
          </a:p>
          <a:p>
            <a:endParaRPr lang="en-US" dirty="0"/>
          </a:p>
          <a:p>
            <a:endParaRPr lang="en-US" dirty="0"/>
          </a:p>
          <a:p>
            <a:endParaRPr lang="en-US" sz="2800" dirty="0"/>
          </a:p>
          <a:p>
            <a:r>
              <a:rPr lang="en-US" sz="2800" dirty="0"/>
              <a:t>Based on w3c schema and ISO data</a:t>
            </a:r>
            <a:r>
              <a:rPr lang="en-US" sz="2800" baseline="0" dirty="0"/>
              <a:t> types</a:t>
            </a:r>
          </a:p>
          <a:p>
            <a:r>
              <a:rPr lang="en-US" sz="2800" baseline="0" dirty="0"/>
              <a:t>Stick to the “80% rule” – only expose what most will use</a:t>
            </a:r>
          </a:p>
          <a:p>
            <a:pPr lvl="1"/>
            <a:r>
              <a:rPr lang="en-US" sz="2300" dirty="0"/>
              <a:t>Simplified</a:t>
            </a:r>
            <a:endParaRPr lang="en-US" sz="2300" baseline="0" dirty="0"/>
          </a:p>
        </p:txBody>
      </p:sp>
      <p:pic>
        <p:nvPicPr>
          <p:cNvPr id="6" name="Picture 5" descr="Screen Shot 2015-04-26 at 8.49.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140" y="1765300"/>
            <a:ext cx="7393260" cy="2950521"/>
          </a:xfrm>
          <a:prstGeom prst="rect">
            <a:avLst/>
          </a:prstGeom>
        </p:spPr>
      </p:pic>
    </p:spTree>
    <p:extLst>
      <p:ext uri="{BB962C8B-B14F-4D97-AF65-F5344CB8AC3E}">
        <p14:creationId xmlns:p14="http://schemas.microsoft.com/office/powerpoint/2010/main" val="67674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6 at 8.47.59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978" y="620688"/>
            <a:ext cx="5733414" cy="5949280"/>
          </a:xfrm>
          <a:prstGeom prst="rect">
            <a:avLst/>
          </a:prstGeom>
        </p:spPr>
      </p:pic>
      <p:sp>
        <p:nvSpPr>
          <p:cNvPr id="2" name="Title 1"/>
          <p:cNvSpPr>
            <a:spLocks noGrp="1"/>
          </p:cNvSpPr>
          <p:nvPr>
            <p:ph type="title"/>
          </p:nvPr>
        </p:nvSpPr>
        <p:spPr/>
        <p:txBody>
          <a:bodyPr/>
          <a:lstStyle/>
          <a:p>
            <a:r>
              <a:rPr lang="en-US" dirty="0"/>
              <a:t>Complex</a:t>
            </a:r>
          </a:p>
        </p:txBody>
      </p:sp>
      <p:sp>
        <p:nvSpPr>
          <p:cNvPr id="3" name="Slide Number Placeholder 2"/>
          <p:cNvSpPr>
            <a:spLocks noGrp="1"/>
          </p:cNvSpPr>
          <p:nvPr>
            <p:ph type="sldNum" sz="quarter" idx="4"/>
          </p:nvPr>
        </p:nvSpPr>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3107495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idx="1"/>
          </p:nvPr>
        </p:nvSpPr>
        <p:spPr>
          <a:xfrm>
            <a:off x="755576" y="5013176"/>
            <a:ext cx="7643192" cy="1080120"/>
          </a:xfrm>
        </p:spPr>
        <p:txBody>
          <a:bodyPr>
            <a:normAutofit fontScale="77500" lnSpcReduction="20000"/>
          </a:bodyPr>
          <a:lstStyle/>
          <a:p>
            <a:r>
              <a:rPr lang="en-US" dirty="0"/>
              <a:t>Where a property can have different </a:t>
            </a:r>
            <a:r>
              <a:rPr lang="en-US" dirty="0" err="1"/>
              <a:t>datatypes</a:t>
            </a:r>
            <a:endParaRPr lang="en-US" dirty="0"/>
          </a:p>
          <a:p>
            <a:r>
              <a:rPr lang="en-US" dirty="0"/>
              <a:t>Can use a profile to restrict to specific type</a:t>
            </a:r>
          </a:p>
          <a:p>
            <a:pPr lvl="1"/>
            <a:r>
              <a:rPr lang="en-US" dirty="0"/>
              <a:t>To come!</a:t>
            </a:r>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323527"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251520" y="1484784"/>
            <a:ext cx="3096344" cy="1418644"/>
          </a:xfrm>
          <a:prstGeom prst="rect">
            <a:avLst/>
          </a:prstGeom>
        </p:spPr>
      </p:pic>
    </p:spTree>
    <p:extLst>
      <p:ext uri="{BB962C8B-B14F-4D97-AF65-F5344CB8AC3E}">
        <p14:creationId xmlns:p14="http://schemas.microsoft.com/office/powerpoint/2010/main" val="680549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4"/>
          </p:nvPr>
        </p:nvSpPr>
        <p:spPr/>
        <p:txBody>
          <a:bodyPr/>
          <a:lstStyle/>
          <a:p>
            <a:fld id="{5CC3E5C4-3E2B-40F1-9F2B-C46CEB0C88DF}" type="slidenum">
              <a:rPr lang="en-CA" smtClean="0"/>
              <a:pPr/>
              <a:t>34</a:t>
            </a:fld>
            <a:endParaRPr lang="en-CA" dirty="0"/>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53319"/>
            <a:ext cx="7256463" cy="4772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idx="1"/>
          </p:nvPr>
        </p:nvSpPr>
        <p:spPr>
          <a:xfrm>
            <a:off x="381000" y="1828800"/>
            <a:ext cx="8382000" cy="3328392"/>
          </a:xfrm>
        </p:spPr>
        <p:txBody>
          <a:bodyPr/>
          <a:lstStyle/>
          <a:p>
            <a:r>
              <a:rPr lang="en-US" dirty="0"/>
              <a:t>2 different ‘sorts’ of identity</a:t>
            </a:r>
          </a:p>
          <a:p>
            <a:pPr lvl="1"/>
            <a:r>
              <a:rPr lang="en-US" dirty="0"/>
              <a:t>ID identifies a resource on a server</a:t>
            </a:r>
          </a:p>
          <a:p>
            <a:pPr lvl="2"/>
            <a:r>
              <a:rPr lang="en-US" dirty="0"/>
              <a:t>Is Metadata</a:t>
            </a:r>
          </a:p>
          <a:p>
            <a:pPr lvl="2"/>
            <a:r>
              <a:rPr lang="en-US" dirty="0"/>
              <a:t>Will change between servers</a:t>
            </a:r>
          </a:p>
          <a:p>
            <a:pPr lvl="1"/>
            <a:r>
              <a:rPr lang="en-US" dirty="0"/>
              <a:t>Identifier</a:t>
            </a:r>
          </a:p>
          <a:p>
            <a:pPr lvl="2"/>
            <a:r>
              <a:rPr lang="en-US" dirty="0"/>
              <a:t>Business identifier</a:t>
            </a:r>
          </a:p>
          <a:p>
            <a:pPr lvl="2"/>
            <a:r>
              <a:rPr lang="en-US" dirty="0"/>
              <a:t>Is an element in the resource</a:t>
            </a:r>
          </a:p>
          <a:p>
            <a:pPr lvl="2"/>
            <a:endParaRPr lang="en-US" dirty="0"/>
          </a:p>
        </p:txBody>
      </p:sp>
    </p:spTree>
    <p:extLst>
      <p:ext uri="{BB962C8B-B14F-4D97-AF65-F5344CB8AC3E}">
        <p14:creationId xmlns:p14="http://schemas.microsoft.com/office/powerpoint/2010/main" val="243972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pic>
        <p:nvPicPr>
          <p:cNvPr id="15" name="Snagit_PPT4ED5" descr="PPT4ED5.png"/>
          <p:cNvPicPr>
            <a:picLocks noChangeAspect="1"/>
          </p:cNvPicPr>
          <p:nvPr/>
        </p:nvPicPr>
        <p:blipFill>
          <a:blip r:embed="rId3" cstate="print"/>
          <a:stretch>
            <a:fillRect/>
          </a:stretch>
        </p:blipFill>
        <p:spPr>
          <a:xfrm>
            <a:off x="827584" y="1834390"/>
            <a:ext cx="6944415" cy="4546938"/>
          </a:xfrm>
          <a:prstGeom prst="rect">
            <a:avLst/>
          </a:prstGeom>
        </p:spPr>
      </p:pic>
    </p:spTree>
    <p:extLst>
      <p:ext uri="{BB962C8B-B14F-4D97-AF65-F5344CB8AC3E}">
        <p14:creationId xmlns:p14="http://schemas.microsoft.com/office/powerpoint/2010/main" val="3311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idx="4294967295"/>
          </p:nvPr>
        </p:nvSpPr>
        <p:spPr>
          <a:xfrm>
            <a:off x="626368" y="836712"/>
            <a:ext cx="7402016" cy="2985095"/>
          </a:xfrm>
        </p:spPr>
        <p:txBody>
          <a:bodyPr/>
          <a:lstStyle/>
          <a:p>
            <a:pPr marL="0" indent="0">
              <a:buNone/>
            </a:pPr>
            <a:endParaRPr lang="en-US" dirty="0">
              <a:solidFill>
                <a:srgbClr val="636360"/>
              </a:solidFill>
            </a:endParaRPr>
          </a:p>
          <a:p>
            <a:endParaRPr lang="en-US" dirty="0">
              <a:solidFill>
                <a:srgbClr val="636360"/>
              </a:solidFill>
            </a:endParaRPr>
          </a:p>
          <a:p>
            <a:pPr lvl="1"/>
            <a:endParaRPr lang="en-US" dirty="0">
              <a:solidFill>
                <a:srgbClr val="636360"/>
              </a:solidFill>
            </a:endParaRPr>
          </a:p>
          <a:p>
            <a:pPr lvl="1"/>
            <a:endParaRPr lang="en-US" b="1" dirty="0">
              <a:solidFill>
                <a:srgbClr val="636360"/>
              </a:solidFill>
              <a:latin typeface="Courier New" pitchFamily="49" charset="0"/>
              <a:cs typeface="Courier New" pitchFamily="49" charset="0"/>
            </a:endParaRPr>
          </a:p>
          <a:p>
            <a:pPr lvl="1"/>
            <a:r>
              <a:rPr lang="en-US" b="1" dirty="0">
                <a:solidFill>
                  <a:srgbClr val="636360"/>
                </a:solidFill>
                <a:latin typeface="Courier New" pitchFamily="49" charset="0"/>
                <a:cs typeface="Courier New" pitchFamily="49" charset="0"/>
              </a:rPr>
              <a:t>http://server.org/fhir/Patient/1</a:t>
            </a:r>
          </a:p>
        </p:txBody>
      </p:sp>
      <p:sp>
        <p:nvSpPr>
          <p:cNvPr id="6" name="Left Brace 5"/>
          <p:cNvSpPr/>
          <p:nvPr/>
        </p:nvSpPr>
        <p:spPr bwMode="auto">
          <a:xfrm rot="16200000">
            <a:off x="3481400" y="1474304"/>
            <a:ext cx="381000" cy="42484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7" name="TextBox 6"/>
          <p:cNvSpPr txBox="1"/>
          <p:nvPr/>
        </p:nvSpPr>
        <p:spPr>
          <a:xfrm>
            <a:off x="2990398" y="3745468"/>
            <a:ext cx="1365578" cy="461665"/>
          </a:xfrm>
          <a:prstGeom prst="rect">
            <a:avLst/>
          </a:prstGeom>
          <a:noFill/>
        </p:spPr>
        <p:txBody>
          <a:bodyPr wrap="none" rtlCol="0">
            <a:spAutoFit/>
          </a:bodyPr>
          <a:lstStyle/>
          <a:p>
            <a:r>
              <a:rPr lang="en-US" dirty="0">
                <a:solidFill>
                  <a:srgbClr val="636360"/>
                </a:solidFill>
              </a:rPr>
              <a:t>endpoint</a:t>
            </a:r>
          </a:p>
        </p:txBody>
      </p:sp>
      <p:sp>
        <p:nvSpPr>
          <p:cNvPr id="8" name="Left Brace 7"/>
          <p:cNvSpPr/>
          <p:nvPr/>
        </p:nvSpPr>
        <p:spPr bwMode="auto">
          <a:xfrm rot="5400000">
            <a:off x="6461920" y="2294586"/>
            <a:ext cx="468633" cy="108011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9" name="Left Brace 8"/>
          <p:cNvSpPr/>
          <p:nvPr/>
        </p:nvSpPr>
        <p:spPr bwMode="auto">
          <a:xfrm rot="16200000">
            <a:off x="7537273" y="3318888"/>
            <a:ext cx="380999" cy="457206"/>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636360"/>
              </a:solidFill>
              <a:effectLst/>
              <a:latin typeface="Arial" charset="0"/>
            </a:endParaRPr>
          </a:p>
        </p:txBody>
      </p:sp>
      <p:sp>
        <p:nvSpPr>
          <p:cNvPr id="10" name="TextBox 9"/>
          <p:cNvSpPr txBox="1"/>
          <p:nvPr/>
        </p:nvSpPr>
        <p:spPr>
          <a:xfrm>
            <a:off x="5618985" y="2204864"/>
            <a:ext cx="2049359" cy="461665"/>
          </a:xfrm>
          <a:prstGeom prst="rect">
            <a:avLst/>
          </a:prstGeom>
          <a:noFill/>
        </p:spPr>
        <p:txBody>
          <a:bodyPr wrap="none" rtlCol="0">
            <a:spAutoFit/>
          </a:bodyPr>
          <a:lstStyle/>
          <a:p>
            <a:r>
              <a:rPr lang="en-US" dirty="0">
                <a:solidFill>
                  <a:srgbClr val="636360"/>
                </a:solidFill>
              </a:rPr>
              <a:t>resource type</a:t>
            </a:r>
          </a:p>
        </p:txBody>
      </p:sp>
      <p:sp>
        <p:nvSpPr>
          <p:cNvPr id="11" name="TextBox 10"/>
          <p:cNvSpPr txBox="1"/>
          <p:nvPr/>
        </p:nvSpPr>
        <p:spPr>
          <a:xfrm>
            <a:off x="7520040" y="3861048"/>
            <a:ext cx="364328" cy="369332"/>
          </a:xfrm>
          <a:prstGeom prst="rect">
            <a:avLst/>
          </a:prstGeom>
          <a:noFill/>
        </p:spPr>
        <p:txBody>
          <a:bodyPr wrap="none" rtlCol="0">
            <a:spAutoFit/>
          </a:bodyPr>
          <a:lstStyle/>
          <a:p>
            <a:r>
              <a:rPr lang="en-US" dirty="0">
                <a:solidFill>
                  <a:srgbClr val="636360"/>
                </a:solidFill>
              </a:rPr>
              <a:t>id</a:t>
            </a:r>
          </a:p>
        </p:txBody>
      </p:sp>
      <p:sp>
        <p:nvSpPr>
          <p:cNvPr id="12" name="TextBox 11"/>
          <p:cNvSpPr txBox="1"/>
          <p:nvPr/>
        </p:nvSpPr>
        <p:spPr>
          <a:xfrm>
            <a:off x="467544" y="4725144"/>
            <a:ext cx="8361484" cy="830997"/>
          </a:xfrm>
          <a:prstGeom prst="rect">
            <a:avLst/>
          </a:prstGeom>
          <a:noFill/>
        </p:spPr>
        <p:txBody>
          <a:bodyPr wrap="none" rtlCol="0">
            <a:spAutoFit/>
          </a:bodyPr>
          <a:lstStyle/>
          <a:p>
            <a:r>
              <a:rPr lang="en-US" dirty="0">
                <a:solidFill>
                  <a:srgbClr val="636360"/>
                </a:solidFill>
              </a:rPr>
              <a:t>Note: This URL resolves to the current version of a resource</a:t>
            </a:r>
          </a:p>
          <a:p>
            <a:r>
              <a:rPr lang="en-US" dirty="0">
                <a:solidFill>
                  <a:srgbClr val="636360"/>
                </a:solidFill>
              </a:rPr>
              <a:t>It’s also specific to a server</a:t>
            </a:r>
          </a:p>
        </p:txBody>
      </p:sp>
    </p:spTree>
    <p:extLst>
      <p:ext uri="{BB962C8B-B14F-4D97-AF65-F5344CB8AC3E}">
        <p14:creationId xmlns:p14="http://schemas.microsoft.com/office/powerpoint/2010/main" val="331104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4"/>
          </p:nvPr>
        </p:nvSpPr>
        <p:spPr/>
        <p:txBody>
          <a:bodyPr/>
          <a:lstStyle/>
          <a:p>
            <a:fld id="{5CC3E5C4-3E2B-40F1-9F2B-C46CEB0C88DF}" type="slidenum">
              <a:rPr lang="en-CA" smtClean="0"/>
              <a:pPr/>
              <a:t>38</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3" name="Snagit_PPTDB47" descr="PPTDB47.png"/>
          <p:cNvPicPr>
            <a:picLocks noChangeAspect="1"/>
          </p:cNvPicPr>
          <p:nvPr/>
        </p:nvPicPr>
        <p:blipFill>
          <a:blip r:embed="rId4" cstate="print"/>
          <a:stretch>
            <a:fillRect/>
          </a:stretch>
        </p:blipFill>
        <p:spPr>
          <a:xfrm>
            <a:off x="1403648" y="1676000"/>
            <a:ext cx="6063263" cy="5018839"/>
          </a:xfrm>
          <a:prstGeom prst="rect">
            <a:avLst/>
          </a:prstGeom>
        </p:spPr>
      </p:pic>
      <p:pic>
        <p:nvPicPr>
          <p:cNvPr id="10" name="Picture 9" descr="circle.png"/>
          <p:cNvPicPr>
            <a:picLocks noChangeAspect="1"/>
          </p:cNvPicPr>
          <p:nvPr/>
        </p:nvPicPr>
        <p:blipFill>
          <a:blip r:embed="rId5" cstate="print"/>
          <a:stretch>
            <a:fillRect/>
          </a:stretch>
        </p:blipFill>
        <p:spPr>
          <a:xfrm>
            <a:off x="971600" y="2996952"/>
            <a:ext cx="5976664" cy="2164213"/>
          </a:xfrm>
          <a:prstGeom prst="rect">
            <a:avLst/>
          </a:prstGeom>
        </p:spPr>
      </p:pic>
    </p:spTree>
    <p:extLst>
      <p:ext uri="{BB962C8B-B14F-4D97-AF65-F5344CB8AC3E}">
        <p14:creationId xmlns:p14="http://schemas.microsoft.com/office/powerpoint/2010/main" val="3199214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pic>
        <p:nvPicPr>
          <p:cNvPr id="5" name="Snagit_PPTE879" descr="PPTE879.png"/>
          <p:cNvPicPr>
            <a:picLocks noChangeAspect="1"/>
          </p:cNvPicPr>
          <p:nvPr/>
        </p:nvPicPr>
        <p:blipFill>
          <a:blip r:embed="rId3" cstate="print"/>
          <a:stretch>
            <a:fillRect/>
          </a:stretch>
        </p:blipFill>
        <p:spPr>
          <a:xfrm>
            <a:off x="1187624" y="1628800"/>
            <a:ext cx="6487949" cy="4797152"/>
          </a:xfrm>
          <a:prstGeom prst="rect">
            <a:avLst/>
          </a:prstGeom>
        </p:spPr>
      </p:pic>
    </p:spTree>
    <p:extLst>
      <p:ext uri="{BB962C8B-B14F-4D97-AF65-F5344CB8AC3E}">
        <p14:creationId xmlns:p14="http://schemas.microsoft.com/office/powerpoint/2010/main" val="8177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4</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pic>
        <p:nvPicPr>
          <p:cNvPr id="5" name="Content Placeholder 4" descr="term.PNG"/>
          <p:cNvPicPr>
            <a:picLocks noGrp="1" noChangeAspect="1"/>
          </p:cNvPicPr>
          <p:nvPr>
            <p:ph idx="1"/>
          </p:nvPr>
        </p:nvPicPr>
        <p:blipFill>
          <a:blip r:embed="rId3" cstate="print"/>
          <a:stretch>
            <a:fillRect/>
          </a:stretch>
        </p:blipFill>
        <p:spPr>
          <a:xfrm>
            <a:off x="2642918" y="2835102"/>
            <a:ext cx="3858164" cy="2467320"/>
          </a:xfrm>
        </p:spPr>
      </p:pic>
      <p:sp>
        <p:nvSpPr>
          <p:cNvPr id="4" name="Slide Number Placeholder 3"/>
          <p:cNvSpPr>
            <a:spLocks noGrp="1"/>
          </p:cNvSpPr>
          <p:nvPr>
            <p:ph type="sldNum" sz="quarter" idx="4"/>
          </p:nvPr>
        </p:nvSpPr>
        <p:spPr/>
        <p:txBody>
          <a:bodyPr/>
          <a:lstStyle/>
          <a:p>
            <a:fld id="{5CC3E5C4-3E2B-40F1-9F2B-C46CEB0C88DF}" type="slidenum">
              <a:rPr lang="en-CA" smtClean="0"/>
              <a:pPr/>
              <a:t>40</a:t>
            </a:fld>
            <a:endParaRPr lang="en-CA"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Examples of Coded Data in FHIR</a:t>
            </a:r>
          </a:p>
        </p:txBody>
      </p:sp>
      <p:sp>
        <p:nvSpPr>
          <p:cNvPr id="3" name="Content Placeholder 2"/>
          <p:cNvSpPr>
            <a:spLocks noGrp="1"/>
          </p:cNvSpPr>
          <p:nvPr>
            <p:ph idx="1"/>
          </p:nvPr>
        </p:nvSpPr>
        <p:spPr/>
        <p:txBody>
          <a:bodyPr/>
          <a:lstStyle/>
          <a:p>
            <a:pPr lvl="2"/>
            <a:r>
              <a:rPr lang="en-US" dirty="0"/>
              <a:t>Code Datatype </a:t>
            </a:r>
          </a:p>
          <a:p>
            <a:pPr lvl="3"/>
            <a:r>
              <a:rPr lang="en-US" dirty="0"/>
              <a:t>e.g.  Patient gender = “</a:t>
            </a:r>
            <a:r>
              <a:rPr lang="en-US" b="1" dirty="0"/>
              <a:t>male</a:t>
            </a:r>
            <a:r>
              <a:rPr lang="en-US" dirty="0"/>
              <a:t>”</a:t>
            </a:r>
          </a:p>
          <a:p>
            <a:pPr lvl="2"/>
            <a:r>
              <a:rPr lang="en-US" dirty="0" err="1"/>
              <a:t>CodeableConcept</a:t>
            </a:r>
            <a:r>
              <a:rPr lang="en-US" dirty="0"/>
              <a:t>  Datatype</a:t>
            </a:r>
          </a:p>
          <a:p>
            <a:pPr lvl="3"/>
            <a:r>
              <a:rPr lang="en-US" dirty="0"/>
              <a:t>e.g. Observation code for a Blood Glucose measurement: </a:t>
            </a:r>
            <a:r>
              <a:rPr lang="en-US" b="1" dirty="0" err="1"/>
              <a:t>LOINC</a:t>
            </a:r>
            <a:r>
              <a:rPr lang="en-US" b="1" dirty="0"/>
              <a:t> = </a:t>
            </a:r>
            <a:r>
              <a:rPr lang="en-US" b="1" dirty="0">
                <a:hlinkClick r:id="rId2"/>
              </a:rPr>
              <a:t>“</a:t>
            </a:r>
            <a:r>
              <a:rPr lang="en-US" b="1" u="sng" dirty="0">
                <a:hlinkClick r:id="rId2"/>
              </a:rPr>
              <a:t>2339-0</a:t>
            </a:r>
            <a:r>
              <a:rPr lang="en-US" b="1" u="sng" dirty="0"/>
              <a:t>” (</a:t>
            </a:r>
            <a:r>
              <a:rPr lang="en-US" b="1" dirty="0"/>
              <a:t>Glucose [Mass/volume] in Blood)  Displayed as Glucose, Blood</a:t>
            </a:r>
          </a:p>
          <a:p>
            <a:pPr lvl="2"/>
            <a:r>
              <a:rPr lang="en-US" dirty="0"/>
              <a:t>Quantity Datatype</a:t>
            </a:r>
          </a:p>
          <a:p>
            <a:pPr lvl="3"/>
            <a:r>
              <a:rPr lang="en-US" dirty="0"/>
              <a:t>Units of measure for the Blood Glucose measurement:</a:t>
            </a:r>
          </a:p>
          <a:p>
            <a:pPr lvl="3">
              <a:buNone/>
            </a:pPr>
            <a:r>
              <a:rPr lang="en-US" dirty="0"/>
              <a:t>80  </a:t>
            </a:r>
            <a:r>
              <a:rPr lang="en-US" b="1" dirty="0" err="1"/>
              <a:t>UCUM</a:t>
            </a:r>
            <a:r>
              <a:rPr lang="en-US" b="1" dirty="0"/>
              <a:t> units = mg/</a:t>
            </a:r>
            <a:r>
              <a:rPr lang="en-US" b="1" dirty="0" err="1"/>
              <a:t>dL</a:t>
            </a:r>
            <a:endParaRPr lang="en-US" b="1"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8708649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CodeableConcept</a:t>
            </a:r>
            <a:r>
              <a:rPr lang="en-AU" dirty="0"/>
              <a:t>: Example</a:t>
            </a:r>
          </a:p>
        </p:txBody>
      </p:sp>
      <p:sp>
        <p:nvSpPr>
          <p:cNvPr id="3" name="Slide Number Placeholder 2"/>
          <p:cNvSpPr>
            <a:spLocks noGrp="1"/>
          </p:cNvSpPr>
          <p:nvPr>
            <p:ph type="sldNum" sz="quarter" idx="4"/>
          </p:nvPr>
        </p:nvSpPr>
        <p:spPr/>
        <p:txBody>
          <a:bodyPr/>
          <a:lstStyle/>
          <a:p>
            <a:fld id="{5CC3E5C4-3E2B-40F1-9F2B-C46CEB0C88DF}" type="slidenum">
              <a:rPr lang="en-CA" smtClean="0"/>
              <a:pPr/>
              <a:t>42</a:t>
            </a:fld>
            <a:endParaRPr lang="en-CA" dirty="0"/>
          </a:p>
        </p:txBody>
      </p:sp>
      <p:pic>
        <p:nvPicPr>
          <p:cNvPr id="13" name="Snagit_PPTD0C6" descr="PPTD0C6.png"/>
          <p:cNvPicPr>
            <a:picLocks noChangeAspect="1"/>
          </p:cNvPicPr>
          <p:nvPr/>
        </p:nvPicPr>
        <p:blipFill>
          <a:blip r:embed="rId3" cstate="print"/>
          <a:stretch>
            <a:fillRect/>
          </a:stretch>
        </p:blipFill>
        <p:spPr>
          <a:xfrm>
            <a:off x="441422" y="1916832"/>
            <a:ext cx="8307042" cy="3816424"/>
          </a:xfrm>
          <a:prstGeom prst="rect">
            <a:avLst/>
          </a:prstGeom>
        </p:spPr>
      </p:pic>
    </p:spTree>
    <p:extLst>
      <p:ext uri="{BB962C8B-B14F-4D97-AF65-F5344CB8AC3E}">
        <p14:creationId xmlns:p14="http://schemas.microsoft.com/office/powerpoint/2010/main" val="398242445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idx="1"/>
          </p:nvPr>
        </p:nvSpPr>
        <p:spPr>
          <a:xfrm>
            <a:off x="323528" y="1600200"/>
            <a:ext cx="8712968" cy="4525963"/>
          </a:xfrm>
        </p:spPr>
        <p:txBody>
          <a:bodyPr>
            <a:normAutofit/>
          </a:bodyPr>
          <a:lstStyle/>
          <a:p>
            <a:r>
              <a:rPr lang="en-AU" sz="2400" dirty="0"/>
              <a:t>Code: </a:t>
            </a:r>
            <a:r>
              <a:rPr lang="en-AU" sz="1800" dirty="0">
                <a:latin typeface="Courier New" panose="02070309020205020404" pitchFamily="49" charset="0"/>
                <a:cs typeface="Courier New" panose="02070309020205020404" pitchFamily="49" charset="0"/>
              </a:rPr>
              <a:t>"status" : "confirmed"</a:t>
            </a:r>
          </a:p>
          <a:p>
            <a:r>
              <a:rPr lang="en-AU" sz="2400" dirty="0"/>
              <a:t>Coding: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"http://www.nlm.nih.gov/research/umls/rxnorm",</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"C3214954",</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"cashew nut allergenic extract Injectable"</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endParaRPr lang="en-AU" sz="2800" dirty="0">
              <a:latin typeface="Courier New" panose="02070309020205020404" pitchFamily="49" charset="0"/>
              <a:cs typeface="Courier New" panose="02070309020205020404" pitchFamily="49" charset="0"/>
            </a:endParaRPr>
          </a:p>
          <a:p>
            <a:r>
              <a:rPr lang="en-AU" sz="2400" dirty="0" err="1"/>
              <a:t>CodeableConcept</a:t>
            </a:r>
            <a:r>
              <a:rPr lang="en-AU" sz="2400" dirty="0"/>
              <a:t>: </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"coding": [{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"system": "http://snomed.info/</a:t>
            </a:r>
            <a:r>
              <a:rPr lang="en-AU" sz="1800" dirty="0" err="1">
                <a:latin typeface="Courier New" panose="02070309020205020404" pitchFamily="49" charset="0"/>
                <a:cs typeface="Courier New" panose="02070309020205020404" pitchFamily="49" charset="0"/>
              </a:rPr>
              <a:t>sct</a:t>
            </a:r>
            <a:r>
              <a:rPr lang="en-AU" sz="1800" dirty="0">
                <a:latin typeface="Courier New" panose="02070309020205020404" pitchFamily="49" charset="0"/>
                <a:cs typeface="Courier New" panose="02070309020205020404" pitchFamily="49" charset="0"/>
              </a:rPr>
              <a:t>",</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"code": "39579001",</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"display": "Anaphylactic reaction“</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  "text" : "Anaphylaxis"</a:t>
            </a:r>
            <a:br>
              <a:rPr lang="en-AU" sz="1800" dirty="0">
                <a:latin typeface="Courier New" panose="02070309020205020404" pitchFamily="49" charset="0"/>
                <a:cs typeface="Courier New" panose="02070309020205020404" pitchFamily="49" charset="0"/>
              </a:rPr>
            </a:br>
            <a:r>
              <a:rPr lang="en-AU"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00220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sz="half" idx="1"/>
          </p:nvPr>
        </p:nvSpPr>
        <p:spPr>
          <a:xfrm>
            <a:off x="3491880" y="1600200"/>
            <a:ext cx="5194920" cy="4525963"/>
          </a:xfrm>
        </p:spPr>
        <p:txBody>
          <a:bodyPr/>
          <a:lstStyle/>
          <a:p>
            <a:r>
              <a:rPr lang="en-AU" sz="2400" dirty="0"/>
              <a:t>SNOMED CT / LOINC / </a:t>
            </a:r>
            <a:r>
              <a:rPr lang="en-AU" sz="2400" dirty="0" err="1"/>
              <a:t>RxNORM</a:t>
            </a:r>
            <a:endParaRPr lang="en-AU" sz="2400" dirty="0"/>
          </a:p>
          <a:p>
            <a:r>
              <a:rPr lang="en-AU" sz="2400" dirty="0"/>
              <a:t>HGVS, ICPC, MIMS + 100s more</a:t>
            </a:r>
          </a:p>
          <a:p>
            <a:r>
              <a:rPr lang="en-AU" sz="2400" dirty="0"/>
              <a:t>ICD-X+</a:t>
            </a:r>
          </a:p>
          <a:p>
            <a:r>
              <a:rPr lang="en-AU" sz="2400" dirty="0"/>
              <a:t>ANZSCO, METEOR</a:t>
            </a:r>
          </a:p>
          <a:p>
            <a:r>
              <a:rPr lang="en-AU" sz="2400" dirty="0"/>
              <a:t>A drug formulary</a:t>
            </a:r>
          </a:p>
          <a:p>
            <a:r>
              <a:rPr lang="en-AU" sz="2400" dirty="0"/>
              <a:t>A </a:t>
            </a:r>
            <a:r>
              <a:rPr lang="en-AU" sz="2400" dirty="0" err="1"/>
              <a:t>config</a:t>
            </a:r>
            <a:r>
              <a:rPr lang="en-AU" sz="2400" dirty="0"/>
              <a:t> table in an application </a:t>
            </a:r>
          </a:p>
          <a:p>
            <a:r>
              <a:rPr lang="en-AU" sz="2400" dirty="0"/>
              <a:t>A list of </a:t>
            </a:r>
            <a:r>
              <a:rPr lang="en-AU" sz="2400" dirty="0" err="1"/>
              <a:t>enums</a:t>
            </a:r>
            <a:r>
              <a:rPr lang="en-AU" sz="2400" dirty="0"/>
              <a:t> in a java class</a:t>
            </a:r>
          </a:p>
          <a:p>
            <a:r>
              <a:rPr lang="en-AU" sz="2400" dirty="0"/>
              <a:t>Australian state codes</a:t>
            </a:r>
          </a:p>
        </p:txBody>
      </p:sp>
      <p:sp>
        <p:nvSpPr>
          <p:cNvPr id="5" name="Rounded Rectangle 4"/>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dirty="0"/>
              <a:t>:</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spTree>
    <p:extLst>
      <p:ext uri="{BB962C8B-B14F-4D97-AF65-F5344CB8AC3E}">
        <p14:creationId xmlns:p14="http://schemas.microsoft.com/office/powerpoint/2010/main" val="26038357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5" name="Rounded Rectangle 4"/>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Code System:</a:t>
            </a:r>
          </a:p>
          <a:p>
            <a:pPr algn="ctr"/>
            <a:r>
              <a:rPr lang="en-AU" dirty="0"/>
              <a:t>Defines a set of concepts with a coherent meaning</a:t>
            </a:r>
            <a:br>
              <a:rPr lang="en-AU" dirty="0"/>
            </a:br>
            <a:r>
              <a:rPr lang="en-AU" dirty="0"/>
              <a:t/>
            </a:r>
            <a:br>
              <a:rPr lang="en-AU" dirty="0"/>
            </a:br>
            <a:r>
              <a:rPr lang="en-AU" dirty="0"/>
              <a:t>Code</a:t>
            </a:r>
            <a:br>
              <a:rPr lang="en-AU" dirty="0"/>
            </a:br>
            <a:r>
              <a:rPr lang="en-AU" dirty="0"/>
              <a:t>Display</a:t>
            </a:r>
          </a:p>
          <a:p>
            <a:pPr algn="ctr"/>
            <a:r>
              <a:rPr lang="en-AU" dirty="0"/>
              <a:t>Definition</a:t>
            </a:r>
          </a:p>
        </p:txBody>
      </p:sp>
      <p:cxnSp>
        <p:nvCxnSpPr>
          <p:cNvPr id="8" name="Straight Arrow Connector 7"/>
          <p:cNvCxnSpPr>
            <a:stCxn id="5"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val="129467202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636360"/>
                </a:solidFill>
              </a:rPr>
              <a:t>Bindings</a:t>
            </a:r>
          </a:p>
        </p:txBody>
      </p:sp>
      <p:sp>
        <p:nvSpPr>
          <p:cNvPr id="6" name="Rounded Rectangle 5"/>
          <p:cNvSpPr/>
          <p:nvPr/>
        </p:nvSpPr>
        <p:spPr>
          <a:xfrm>
            <a:off x="539552" y="1700808"/>
            <a:ext cx="2304256" cy="4032448"/>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Code System:</a:t>
            </a:r>
          </a:p>
          <a:p>
            <a:pPr algn="ctr"/>
            <a:r>
              <a:rPr lang="en-AU" dirty="0">
                <a:solidFill>
                  <a:schemeClr val="bg1"/>
                </a:solidFill>
              </a:rPr>
              <a:t>Defines a set of concepts with a coherent meaning</a:t>
            </a:r>
            <a:br>
              <a:rPr lang="en-AU" dirty="0">
                <a:solidFill>
                  <a:schemeClr val="bg1"/>
                </a:solidFill>
              </a:rPr>
            </a:br>
            <a:r>
              <a:rPr lang="en-AU" dirty="0">
                <a:solidFill>
                  <a:schemeClr val="bg1"/>
                </a:solidFill>
              </a:rPr>
              <a:t/>
            </a:r>
            <a:br>
              <a:rPr lang="en-AU" dirty="0">
                <a:solidFill>
                  <a:schemeClr val="bg1"/>
                </a:solidFill>
              </a:rPr>
            </a:br>
            <a:r>
              <a:rPr lang="en-AU" dirty="0">
                <a:solidFill>
                  <a:schemeClr val="bg1"/>
                </a:solidFill>
              </a:rPr>
              <a:t>Code</a:t>
            </a:r>
            <a:br>
              <a:rPr lang="en-AU" dirty="0">
                <a:solidFill>
                  <a:schemeClr val="bg1"/>
                </a:solidFill>
              </a:rPr>
            </a:br>
            <a:r>
              <a:rPr lang="en-AU" dirty="0">
                <a:solidFill>
                  <a:schemeClr val="bg1"/>
                </a:solidFill>
              </a:rPr>
              <a:t>Display</a:t>
            </a:r>
          </a:p>
          <a:p>
            <a:pPr algn="ctr"/>
            <a:r>
              <a:rPr lang="en-AU" dirty="0">
                <a:solidFill>
                  <a:schemeClr val="bg1"/>
                </a:solidFill>
              </a:rPr>
              <a:t>Definition</a:t>
            </a:r>
          </a:p>
        </p:txBody>
      </p:sp>
      <p:sp>
        <p:nvSpPr>
          <p:cNvPr id="3" name="Rounded Rectangle 2"/>
          <p:cNvSpPr/>
          <p:nvPr/>
        </p:nvSpPr>
        <p:spPr>
          <a:xfrm>
            <a:off x="6948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solidFill>
                  <a:srgbClr val="FFFFFF"/>
                </a:solidFill>
              </a:rPr>
              <a:t>A </a:t>
            </a:r>
            <a:r>
              <a:rPr lang="en-AU" sz="1800" dirty="0" err="1">
                <a:solidFill>
                  <a:srgbClr val="FFFFFF"/>
                </a:solidFill>
              </a:rPr>
              <a:t>FHIR</a:t>
            </a:r>
            <a:r>
              <a:rPr lang="en-AU" sz="1800" dirty="0">
                <a:solidFill>
                  <a:srgbClr val="FFFFFF"/>
                </a:solidFill>
              </a:rPr>
              <a:t> Coded </a:t>
            </a:r>
            <a:r>
              <a:rPr lang="en-AU" dirty="0">
                <a:solidFill>
                  <a:srgbClr val="FFFFFF"/>
                </a:solidFill>
              </a:rPr>
              <a:t>Element </a:t>
            </a:r>
            <a:r>
              <a:rPr lang="en-AU" sz="1800" dirty="0">
                <a:solidFill>
                  <a:srgbClr val="FFFFFF"/>
                </a:solidFill>
              </a:rPr>
              <a:t/>
            </a:r>
            <a:br>
              <a:rPr lang="en-AU" sz="1800" dirty="0">
                <a:solidFill>
                  <a:srgbClr val="FFFFFF"/>
                </a:solidFill>
              </a:rPr>
            </a:br>
            <a:endParaRPr lang="en-AU" sz="1800" dirty="0">
              <a:solidFill>
                <a:srgbClr val="FFFFFF"/>
              </a:solidFill>
            </a:endParaRPr>
          </a:p>
        </p:txBody>
      </p:sp>
      <p:sp>
        <p:nvSpPr>
          <p:cNvPr id="7" name="Rounded Rectangle 6"/>
          <p:cNvSpPr/>
          <p:nvPr/>
        </p:nvSpPr>
        <p:spPr>
          <a:xfrm>
            <a:off x="3851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2843808" y="2672916"/>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5868144" y="2672916"/>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60192" y="2237876"/>
            <a:ext cx="825867" cy="369332"/>
          </a:xfrm>
          <a:prstGeom prst="rect">
            <a:avLst/>
          </a:prstGeom>
          <a:noFill/>
        </p:spPr>
        <p:txBody>
          <a:bodyPr wrap="none" rtlCol="0">
            <a:spAutoFit/>
          </a:bodyPr>
          <a:lstStyle/>
          <a:p>
            <a:r>
              <a:rPr lang="en-AU" b="1" dirty="0">
                <a:solidFill>
                  <a:srgbClr val="636360"/>
                </a:solidFill>
              </a:rPr>
              <a:t>Binds</a:t>
            </a:r>
          </a:p>
        </p:txBody>
      </p:sp>
      <p:sp>
        <p:nvSpPr>
          <p:cNvPr id="13" name="TextBox 12"/>
          <p:cNvSpPr txBox="1"/>
          <p:nvPr/>
        </p:nvSpPr>
        <p:spPr>
          <a:xfrm>
            <a:off x="2771800" y="2924944"/>
            <a:ext cx="1347932" cy="958117"/>
          </a:xfrm>
          <a:prstGeom prst="rect">
            <a:avLst/>
          </a:prstGeom>
          <a:noFill/>
        </p:spPr>
        <p:txBody>
          <a:bodyPr wrap="square" rtlCol="0">
            <a:spAutoFit/>
          </a:bodyPr>
          <a:lstStyle/>
          <a:p>
            <a:r>
              <a:rPr lang="en-AU" dirty="0">
                <a:solidFill>
                  <a:schemeClr val="tx1"/>
                </a:solidFill>
              </a:rPr>
              <a:t>Selects  from one or more</a:t>
            </a:r>
          </a:p>
        </p:txBody>
      </p:sp>
    </p:spTree>
    <p:extLst>
      <p:ext uri="{BB962C8B-B14F-4D97-AF65-F5344CB8AC3E}">
        <p14:creationId xmlns:p14="http://schemas.microsoft.com/office/powerpoint/2010/main" val="42242859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Strength</a:t>
            </a:r>
          </a:p>
        </p:txBody>
      </p:sp>
      <p:sp>
        <p:nvSpPr>
          <p:cNvPr id="3" name="Content Placeholder 2"/>
          <p:cNvSpPr>
            <a:spLocks noGrp="1"/>
          </p:cNvSpPr>
          <p:nvPr>
            <p:ph idx="1"/>
          </p:nvPr>
        </p:nvSpPr>
        <p:spPr/>
        <p:txBody>
          <a:bodyPr/>
          <a:lstStyle/>
          <a:p>
            <a:r>
              <a:rPr lang="en-US" dirty="0"/>
              <a:t>How closely the options in the value set should be followed</a:t>
            </a:r>
          </a:p>
          <a:p>
            <a:r>
              <a:rPr lang="en-US" dirty="0"/>
              <a:t>Values</a:t>
            </a:r>
          </a:p>
          <a:p>
            <a:pPr lvl="1"/>
            <a:r>
              <a:rPr lang="en-US" dirty="0"/>
              <a:t>Required	(must come from set)</a:t>
            </a:r>
          </a:p>
          <a:p>
            <a:pPr lvl="1"/>
            <a:r>
              <a:rPr lang="en-US" dirty="0"/>
              <a:t>Extensible     (may use alternate if have to)</a:t>
            </a:r>
          </a:p>
          <a:p>
            <a:pPr lvl="1"/>
            <a:r>
              <a:rPr lang="en-US" dirty="0"/>
              <a:t>Preferred	(don’t have to, but should)</a:t>
            </a:r>
          </a:p>
          <a:p>
            <a:pPr lvl="1"/>
            <a:r>
              <a:rPr lang="en-US" dirty="0"/>
              <a:t>Example	(set isn’t specified)</a:t>
            </a:r>
          </a:p>
          <a:p>
            <a:r>
              <a:rPr lang="en-US" dirty="0"/>
              <a:t>Can use extension to vary</a:t>
            </a:r>
          </a:p>
          <a:p>
            <a:pPr lvl="1"/>
            <a:r>
              <a:rPr lang="en-US" dirty="0"/>
              <a:t>(Make stronger not weaker)</a:t>
            </a:r>
          </a:p>
        </p:txBody>
      </p:sp>
    </p:spTree>
    <p:extLst>
      <p:ext uri="{BB962C8B-B14F-4D97-AF65-F5344CB8AC3E}">
        <p14:creationId xmlns:p14="http://schemas.microsoft.com/office/powerpoint/2010/main" val="18246439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idx="1"/>
          </p:nvPr>
        </p:nvSpPr>
        <p:spPr/>
        <p:txBody>
          <a:bodyPr/>
          <a:lstStyle/>
          <a:p>
            <a:r>
              <a:rPr lang="en-US" sz="2400" dirty="0"/>
              <a:t>Defines list of possible values for a particular context</a:t>
            </a:r>
          </a:p>
          <a:p>
            <a:r>
              <a:rPr lang="en-US" sz="2400" dirty="0"/>
              <a:t>Can reference external Terminology/s</a:t>
            </a:r>
          </a:p>
          <a:p>
            <a:pPr lvl="1"/>
            <a:r>
              <a:rPr lang="en-US" sz="2000" dirty="0"/>
              <a:t>Or define own sets</a:t>
            </a:r>
          </a:p>
          <a:p>
            <a:r>
              <a:rPr lang="en-US" sz="2400" dirty="0"/>
              <a:t>Why?</a:t>
            </a:r>
          </a:p>
          <a:p>
            <a:pPr lvl="1"/>
            <a:r>
              <a:rPr lang="en-US" sz="2000" dirty="0"/>
              <a:t>A common valueSet improves recording consistency </a:t>
            </a:r>
          </a:p>
          <a:p>
            <a:pPr lvl="1"/>
            <a:r>
              <a:rPr lang="en-US" sz="2000" dirty="0"/>
              <a:t>Improves user experience (pick lists)</a:t>
            </a:r>
          </a:p>
          <a:p>
            <a:r>
              <a:rPr lang="en-US" sz="2400" dirty="0"/>
              <a:t>Examples in New Zealand</a:t>
            </a:r>
          </a:p>
          <a:p>
            <a:pPr lvl="1"/>
            <a:r>
              <a:rPr lang="en-US" sz="2000" dirty="0"/>
              <a:t>ED diagnoses (derived from SNOMED)</a:t>
            </a:r>
          </a:p>
          <a:p>
            <a:pPr lvl="1"/>
            <a:r>
              <a:rPr lang="en-US" sz="2000" dirty="0"/>
              <a:t>NZ POCS (Pathology Observation Code Set) (derived from LOINC)</a:t>
            </a:r>
          </a:p>
          <a:p>
            <a:pPr lvl="1"/>
            <a:r>
              <a:rPr lang="en-US" sz="2000" dirty="0"/>
              <a:t>List of NZ </a:t>
            </a:r>
            <a:r>
              <a:rPr lang="en-US" sz="2000" dirty="0" err="1"/>
              <a:t>Iwi</a:t>
            </a:r>
            <a:r>
              <a:rPr lang="en-US" sz="2000" dirty="0"/>
              <a:t> (defined in ValueSet)</a:t>
            </a:r>
          </a:p>
          <a:p>
            <a:endParaRPr lang="en-US" sz="2400" dirty="0"/>
          </a:p>
        </p:txBody>
      </p:sp>
    </p:spTree>
    <p:extLst>
      <p:ext uri="{BB962C8B-B14F-4D97-AF65-F5344CB8AC3E}">
        <p14:creationId xmlns:p14="http://schemas.microsoft.com/office/powerpoint/2010/main" val="357328746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idx="1"/>
          </p:nvPr>
        </p:nvSpPr>
        <p:spPr>
          <a:xfrm>
            <a:off x="457200" y="1700808"/>
            <a:ext cx="8229600" cy="3960440"/>
          </a:xfrm>
        </p:spPr>
        <p:txBody>
          <a:bodyPr>
            <a:normAutofit/>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4" name="TextBox 3"/>
          <p:cNvSpPr txBox="1"/>
          <p:nvPr/>
        </p:nvSpPr>
        <p:spPr>
          <a:xfrm>
            <a:off x="2771800" y="5805264"/>
            <a:ext cx="6014963" cy="400110"/>
          </a:xfrm>
          <a:prstGeom prst="rect">
            <a:avLst/>
          </a:prstGeom>
          <a:noFill/>
        </p:spPr>
        <p:txBody>
          <a:bodyPr wrap="none" rtlCol="0">
            <a:spAutoFit/>
          </a:bodyPr>
          <a:lstStyle/>
          <a:p>
            <a:r>
              <a:rPr lang="en-US" sz="2000" dirty="0">
                <a:solidFill>
                  <a:schemeClr val="tx1"/>
                </a:solidFill>
              </a:rPr>
              <a:t>http://hl7.org/</a:t>
            </a:r>
            <a:r>
              <a:rPr lang="en-US" sz="2000" dirty="0" err="1">
                <a:solidFill>
                  <a:schemeClr val="tx1"/>
                </a:solidFill>
              </a:rPr>
              <a:t>fhir</a:t>
            </a:r>
            <a:r>
              <a:rPr lang="en-US" sz="2000" dirty="0">
                <a:solidFill>
                  <a:schemeClr val="tx1"/>
                </a:solidFill>
              </a:rPr>
              <a:t>/2015May/terminology-</a:t>
            </a:r>
            <a:r>
              <a:rPr lang="en-US" sz="2000" dirty="0" err="1">
                <a:solidFill>
                  <a:schemeClr val="tx1"/>
                </a:solidFill>
              </a:rPr>
              <a:t>service.html</a:t>
            </a:r>
            <a:endParaRPr lang="en-US" sz="2000" dirty="0">
              <a:solidFill>
                <a:schemeClr val="tx1"/>
              </a:solidFill>
            </a:endParaRPr>
          </a:p>
        </p:txBody>
      </p:sp>
      <p:pic>
        <p:nvPicPr>
          <p:cNvPr id="5" name="Picture 4"/>
          <p:cNvPicPr>
            <a:picLocks noChangeAspect="1"/>
          </p:cNvPicPr>
          <p:nvPr/>
        </p:nvPicPr>
        <p:blipFill>
          <a:blip r:embed="rId3" cstate="print"/>
          <a:stretch>
            <a:fillRect/>
          </a:stretch>
        </p:blipFill>
        <p:spPr>
          <a:xfrm>
            <a:off x="7236296" y="2332608"/>
            <a:ext cx="936104" cy="1442935"/>
          </a:xfrm>
          <a:prstGeom prst="rect">
            <a:avLst/>
          </a:prstGeom>
        </p:spPr>
      </p:pic>
      <p:pic>
        <p:nvPicPr>
          <p:cNvPr id="6" name="Picture 5"/>
          <p:cNvPicPr>
            <a:picLocks noChangeAspect="1"/>
          </p:cNvPicPr>
          <p:nvPr/>
        </p:nvPicPr>
        <p:blipFill>
          <a:blip r:embed="rId4" cstate="print"/>
          <a:stretch>
            <a:fillRect/>
          </a:stretch>
        </p:blipFill>
        <p:spPr>
          <a:xfrm>
            <a:off x="7884368" y="2620641"/>
            <a:ext cx="1015498" cy="792088"/>
          </a:xfrm>
          <a:prstGeom prst="rect">
            <a:avLst/>
          </a:prstGeom>
        </p:spPr>
      </p:pic>
      <p:pic>
        <p:nvPicPr>
          <p:cNvPr id="7" name="Picture 6"/>
          <p:cNvPicPr>
            <a:picLocks noChangeAspect="1"/>
          </p:cNvPicPr>
          <p:nvPr/>
        </p:nvPicPr>
        <p:blipFill>
          <a:blip r:embed="rId5" cstate="print"/>
          <a:stretch>
            <a:fillRect/>
          </a:stretch>
        </p:blipFill>
        <p:spPr>
          <a:xfrm>
            <a:off x="4582823" y="4420840"/>
            <a:ext cx="878767" cy="1320552"/>
          </a:xfrm>
          <a:prstGeom prst="rect">
            <a:avLst/>
          </a:prstGeom>
        </p:spPr>
      </p:pic>
      <p:cxnSp>
        <p:nvCxnSpPr>
          <p:cNvPr id="8" name="Straight Arrow Connector 7"/>
          <p:cNvCxnSpPr/>
          <p:nvPr/>
        </p:nvCxnSpPr>
        <p:spPr>
          <a:xfrm flipV="1">
            <a:off x="5734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6094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8111215" y="5140920"/>
            <a:ext cx="998331" cy="664344"/>
          </a:xfrm>
          <a:prstGeom prst="rect">
            <a:avLst/>
          </a:prstGeom>
        </p:spPr>
      </p:pic>
      <p:cxnSp>
        <p:nvCxnSpPr>
          <p:cNvPr id="11" name="Straight Arrow Connector 10"/>
          <p:cNvCxnSpPr/>
          <p:nvPr/>
        </p:nvCxnSpPr>
        <p:spPr>
          <a:xfrm>
            <a:off x="7751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64183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pic>
        <p:nvPicPr>
          <p:cNvPr id="5" name="Picture 2" descr="Brett Marquard"/>
          <p:cNvPicPr>
            <a:picLocks noChangeAspect="1" noChangeArrowheads="1"/>
          </p:cNvPicPr>
          <p:nvPr/>
        </p:nvPicPr>
        <p:blipFill>
          <a:blip r:embed="rId2" cstate="print"/>
          <a:srcRect/>
          <a:stretch>
            <a:fillRect/>
          </a:stretch>
        </p:blipFill>
        <p:spPr bwMode="auto">
          <a:xfrm>
            <a:off x="6705600" y="1905000"/>
            <a:ext cx="1968954"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idx="1"/>
          </p:nvPr>
        </p:nvSpPr>
        <p:spPr>
          <a:xfrm>
            <a:off x="381000" y="1828800"/>
            <a:ext cx="6096000" cy="4419600"/>
          </a:xfrm>
        </p:spPr>
        <p:txBody>
          <a:bodyPr/>
          <a:lstStyle/>
          <a:p>
            <a:r>
              <a:rPr lang="en-US" dirty="0"/>
              <a:t>Brett Marquard </a:t>
            </a:r>
          </a:p>
          <a:p>
            <a:pPr lvl="1"/>
            <a:r>
              <a:rPr lang="en-US" dirty="0">
                <a:latin typeface="Franklin Gothic Book" pitchFamily="34" charset="0"/>
                <a:ea typeface="ＭＳ Ｐゴシック" pitchFamily="34" charset="-128"/>
              </a:rPr>
              <a:t>Principal, River Rock Associates</a:t>
            </a:r>
          </a:p>
          <a:p>
            <a:pPr lvl="1"/>
            <a:r>
              <a:rPr lang="en-US" dirty="0">
                <a:latin typeface="Franklin Gothic Book" pitchFamily="34" charset="0"/>
                <a:ea typeface="ＭＳ Ｐゴシック" pitchFamily="34" charset="-128"/>
              </a:rPr>
              <a:t>Extensive EHR experience</a:t>
            </a:r>
          </a:p>
          <a:p>
            <a:pPr lvl="1" eaLnBrk="1" hangingPunct="1">
              <a:defRPr/>
            </a:pPr>
            <a:r>
              <a:rPr lang="en-US" dirty="0">
                <a:latin typeface="Franklin Gothic Book" pitchFamily="34" charset="0"/>
                <a:ea typeface="ＭＳ Ｐゴシック" pitchFamily="34" charset="-128"/>
              </a:rPr>
              <a:t>Primary Editor, Consolidated CDA</a:t>
            </a:r>
          </a:p>
          <a:p>
            <a:pPr lvl="1" eaLnBrk="1" hangingPunct="1">
              <a:defRPr/>
            </a:pPr>
            <a:r>
              <a:rPr lang="en-US" dirty="0">
                <a:latin typeface="Franklin Gothic Book" pitchFamily="34" charset="0"/>
                <a:ea typeface="ＭＳ Ｐゴシック" pitchFamily="34" charset="-128"/>
              </a:rPr>
              <a:t>Primary Editor, Data Access Framework (DAF) FHIR IG</a:t>
            </a:r>
          </a:p>
          <a:p>
            <a:pPr lvl="1" eaLnBrk="1" hangingPunct="1">
              <a:defRPr/>
            </a:pPr>
            <a:r>
              <a:rPr lang="en-US" dirty="0">
                <a:latin typeface="Franklin Gothic Book" pitchFamily="34" charset="0"/>
                <a:ea typeface="ＭＳ Ｐゴシック" pitchFamily="34" charset="-128"/>
              </a:rPr>
              <a:t>Argonaut support</a:t>
            </a:r>
          </a:p>
          <a:p>
            <a:pPr lvl="1"/>
            <a:r>
              <a:rPr lang="en-US" sz="2800" dirty="0">
                <a:latin typeface="Franklin Gothic Book" pitchFamily="34" charset="0"/>
                <a:ea typeface="ＭＳ Ｐゴシック" pitchFamily="34" charset="-128"/>
                <a:hlinkClick r:id="rId3"/>
              </a:rPr>
              <a:t>brett@riverrockassociates.com</a:t>
            </a:r>
            <a:endParaRPr lang="en-US" sz="2800" dirty="0">
              <a:latin typeface="Franklin Gothic Book" pitchFamily="34" charset="0"/>
              <a:ea typeface="ＭＳ Ｐゴシック" pitchFamily="34" charset="-128"/>
            </a:endParaRPr>
          </a:p>
          <a:p>
            <a:pPr lvl="1"/>
            <a:endParaRPr lang="en-US" dirty="0"/>
          </a:p>
        </p:txBody>
      </p:sp>
    </p:spTree>
    <p:extLst>
      <p:ext uri="{BB962C8B-B14F-4D97-AF65-F5344CB8AC3E}">
        <p14:creationId xmlns:p14="http://schemas.microsoft.com/office/powerpoint/2010/main" val="248677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Topics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50</a:t>
            </a:fld>
            <a:endParaRPr lang="en-CA"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a:t>
            </a:r>
          </a:p>
        </p:txBody>
      </p:sp>
      <p:sp>
        <p:nvSpPr>
          <p:cNvPr id="3" name="Content Placeholder 2"/>
          <p:cNvSpPr>
            <a:spLocks noGrp="1"/>
          </p:cNvSpPr>
          <p:nvPr>
            <p:ph idx="1"/>
          </p:nvPr>
        </p:nvSpPr>
        <p:spPr/>
        <p:txBody>
          <a:bodyPr/>
          <a:lstStyle/>
          <a:p>
            <a:r>
              <a:rPr lang="en-US" sz="2400" dirty="0"/>
              <a:t>Contain metadata about resources</a:t>
            </a:r>
          </a:p>
          <a:p>
            <a:pPr lvl="1"/>
            <a:r>
              <a:rPr lang="en-US" sz="2000" dirty="0"/>
              <a:t>Beyond ID, version &amp; date</a:t>
            </a:r>
          </a:p>
          <a:p>
            <a:r>
              <a:rPr lang="en-US" sz="2400" dirty="0"/>
              <a:t>Used for different purposes:</a:t>
            </a:r>
          </a:p>
          <a:p>
            <a:pPr lvl="1"/>
            <a:r>
              <a:rPr lang="en-US" sz="2000" dirty="0"/>
              <a:t>Compliance to Profile </a:t>
            </a:r>
          </a:p>
          <a:p>
            <a:pPr lvl="1"/>
            <a:r>
              <a:rPr lang="en-US" sz="2000" dirty="0"/>
              <a:t>Security – e.g. sensitivity of resource</a:t>
            </a:r>
          </a:p>
          <a:p>
            <a:pPr lvl="1"/>
            <a:r>
              <a:rPr lang="en-US" sz="2000" dirty="0"/>
              <a:t>User defined</a:t>
            </a:r>
          </a:p>
          <a:p>
            <a:r>
              <a:rPr lang="en-US" sz="2400" dirty="0"/>
              <a:t>Transported in different ways:</a:t>
            </a:r>
          </a:p>
          <a:p>
            <a:pPr lvl="1"/>
            <a:r>
              <a:rPr lang="en-US" sz="2000" dirty="0"/>
              <a:t>REST – as an HTTP header</a:t>
            </a:r>
          </a:p>
          <a:p>
            <a:pPr lvl="1"/>
            <a:r>
              <a:rPr lang="en-US" sz="2000" dirty="0"/>
              <a:t>In a bundle (document, message, transaction) - in the metadata  element of the resource or the bundle</a:t>
            </a:r>
          </a:p>
        </p:txBody>
      </p:sp>
    </p:spTree>
    <p:extLst>
      <p:ext uri="{BB962C8B-B14F-4D97-AF65-F5344CB8AC3E}">
        <p14:creationId xmlns:p14="http://schemas.microsoft.com/office/powerpoint/2010/main" val="48886740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idx="1"/>
          </p:nvPr>
        </p:nvSpPr>
        <p:spPr/>
        <p:txBody>
          <a:bodyPr>
            <a:normAutofit fontScale="92500" lnSpcReduction="20000"/>
          </a:bodyPr>
          <a:lstStyle/>
          <a:p>
            <a:r>
              <a:rPr lang="en-US" dirty="0">
                <a:solidFill>
                  <a:srgbClr val="636360"/>
                </a:solidFill>
                <a:cs typeface="Courier New" pitchFamily="49" charset="0"/>
              </a:rPr>
              <a:t>Most recent version</a:t>
            </a:r>
          </a:p>
          <a:p>
            <a:pPr lvl="1"/>
            <a:r>
              <a:rPr lang="en-US" dirty="0">
                <a:solidFill>
                  <a:srgbClr val="636360"/>
                </a:solidFill>
                <a:cs typeface="Courier New" pitchFamily="49" charset="0"/>
              </a:rPr>
              <a:t>http://server.org/fhir/Patient/1</a:t>
            </a:r>
          </a:p>
          <a:p>
            <a:pPr lvl="1"/>
            <a:r>
              <a:rPr lang="en-US" dirty="0">
                <a:solidFill>
                  <a:srgbClr val="636360"/>
                </a:solidFill>
                <a:cs typeface="Courier New" pitchFamily="49" charset="0"/>
              </a:rPr>
              <a:t>Returns single resource</a:t>
            </a:r>
          </a:p>
          <a:p>
            <a:r>
              <a:rPr lang="en-US" dirty="0">
                <a:solidFill>
                  <a:srgbClr val="636360"/>
                </a:solidFill>
                <a:cs typeface="Courier New" pitchFamily="49" charset="0"/>
              </a:rPr>
              <a:t>All versions</a:t>
            </a:r>
          </a:p>
          <a:p>
            <a:pPr lvl="1"/>
            <a:r>
              <a:rPr lang="en-US" dirty="0">
                <a:solidFill>
                  <a:srgbClr val="636360"/>
                </a:solidFill>
                <a:cs typeface="Courier New" pitchFamily="49" charset="0"/>
              </a:rPr>
              <a:t>http://server.org/fhir/Patient/1/_history</a:t>
            </a:r>
          </a:p>
          <a:p>
            <a:pPr lvl="1"/>
            <a:r>
              <a:rPr lang="en-US" dirty="0">
                <a:solidFill>
                  <a:srgbClr val="636360"/>
                </a:solidFill>
                <a:cs typeface="Courier New" pitchFamily="49" charset="0"/>
              </a:rPr>
              <a:t>Returns bundle of versions</a:t>
            </a:r>
          </a:p>
          <a:p>
            <a:r>
              <a:rPr lang="en-US" dirty="0">
                <a:solidFill>
                  <a:srgbClr val="636360"/>
                </a:solidFill>
                <a:cs typeface="Courier New" pitchFamily="49" charset="0"/>
              </a:rPr>
              <a:t>Specific version</a:t>
            </a:r>
          </a:p>
          <a:p>
            <a:pPr lvl="1"/>
            <a:r>
              <a:rPr lang="en-US" dirty="0">
                <a:solidFill>
                  <a:srgbClr val="636360"/>
                </a:solidFill>
                <a:cs typeface="Courier New" pitchFamily="49" charset="0"/>
              </a:rPr>
              <a:t>http://server.org/fhir/Patient/1/_history/1</a:t>
            </a:r>
          </a:p>
          <a:p>
            <a:pPr lvl="1"/>
            <a:r>
              <a:rPr lang="en-US" dirty="0">
                <a:solidFill>
                  <a:srgbClr val="636360"/>
                </a:solidFill>
                <a:cs typeface="Courier New" pitchFamily="49" charset="0"/>
              </a:rPr>
              <a:t>Returns single resource</a:t>
            </a:r>
          </a:p>
          <a:p>
            <a:endParaRPr lang="en-US" dirty="0">
              <a:solidFill>
                <a:srgbClr val="636360"/>
              </a:solidFill>
              <a:cs typeface="Courier New" pitchFamily="49" charset="0"/>
            </a:endParaRPr>
          </a:p>
          <a:p>
            <a:r>
              <a:rPr lang="en-US" dirty="0">
                <a:solidFill>
                  <a:srgbClr val="636360"/>
                </a:solidFill>
                <a:cs typeface="Courier New" pitchFamily="49" charset="0"/>
              </a:rPr>
              <a:t>Version support is optional</a:t>
            </a:r>
          </a:p>
        </p:txBody>
      </p:sp>
    </p:spTree>
    <p:extLst>
      <p:ext uri="{BB962C8B-B14F-4D97-AF65-F5344CB8AC3E}">
        <p14:creationId xmlns:p14="http://schemas.microsoft.com/office/powerpoint/2010/main" val="205890437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36360"/>
                </a:solidFill>
              </a:rPr>
              <a:t>Version history – and revival</a:t>
            </a:r>
          </a:p>
        </p:txBody>
      </p:sp>
      <p:sp>
        <p:nvSpPr>
          <p:cNvPr id="11" name="Rectangle 10"/>
          <p:cNvSpPr/>
          <p:nvPr/>
        </p:nvSpPr>
        <p:spPr bwMode="auto">
          <a:xfrm>
            <a:off x="457200" y="1888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v13 </a:t>
            </a:r>
            <a:r>
              <a:rPr lang="en-US" sz="1100" dirty="0">
                <a:solidFill>
                  <a:srgbClr val="636360"/>
                </a:solidFill>
              </a:rPr>
              <a:t>– 2012-12-05</a:t>
            </a:r>
            <a:endParaRPr kumimoji="0" lang="en-US" sz="1100" b="0" i="0" u="none" strike="noStrike" cap="none" normalizeH="0" baseline="0" dirty="0">
              <a:ln>
                <a:noFill/>
              </a:ln>
              <a:solidFill>
                <a:srgbClr val="636360"/>
              </a:solidFill>
              <a:effectLst/>
            </a:endParaRPr>
          </a:p>
        </p:txBody>
      </p:sp>
      <p:sp>
        <p:nvSpPr>
          <p:cNvPr id="12" name="Rectangle 11"/>
          <p:cNvSpPr/>
          <p:nvPr/>
        </p:nvSpPr>
        <p:spPr bwMode="auto">
          <a:xfrm>
            <a:off x="725490" y="2269123"/>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v14 </a:t>
            </a:r>
            <a:r>
              <a:rPr lang="en-US" sz="1100" dirty="0">
                <a:solidFill>
                  <a:srgbClr val="636360"/>
                </a:solidFill>
              </a:rPr>
              <a:t>– 2012-12-08</a:t>
            </a:r>
            <a:endParaRPr kumimoji="0" lang="en-US" sz="1100" b="0" i="0" u="none" strike="noStrike" cap="none" normalizeH="0" baseline="0" dirty="0">
              <a:ln>
                <a:noFill/>
              </a:ln>
              <a:solidFill>
                <a:srgbClr val="636360"/>
              </a:solidFill>
              <a:effectLst/>
            </a:endParaRPr>
          </a:p>
        </p:txBody>
      </p:sp>
      <p:sp>
        <p:nvSpPr>
          <p:cNvPr id="15" name="Rectangle 14"/>
          <p:cNvSpPr/>
          <p:nvPr/>
        </p:nvSpPr>
        <p:spPr>
          <a:xfrm>
            <a:off x="3124200" y="2159169"/>
            <a:ext cx="419100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7" name="Rectangle 16"/>
          <p:cNvSpPr/>
          <p:nvPr/>
        </p:nvSpPr>
        <p:spPr>
          <a:xfrm>
            <a:off x="2819400" y="1752600"/>
            <a:ext cx="407511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8" name="Rectangle 17"/>
          <p:cNvSpPr/>
          <p:nvPr/>
        </p:nvSpPr>
        <p:spPr>
          <a:xfrm>
            <a:off x="3352800" y="2590800"/>
            <a:ext cx="416412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9" name="Rectangle 18"/>
          <p:cNvSpPr/>
          <p:nvPr/>
        </p:nvSpPr>
        <p:spPr>
          <a:xfrm>
            <a:off x="601604" y="5420380"/>
            <a:ext cx="6292906" cy="523220"/>
          </a:xfrm>
          <a:prstGeom prst="rect">
            <a:avLst/>
          </a:prstGeom>
        </p:spPr>
        <p:txBody>
          <a:bodyPr wrap="square">
            <a:spAutoFit/>
          </a:bodyPr>
          <a:lstStyle/>
          <a:p>
            <a:r>
              <a:rPr lang="en-US" sz="2800" dirty="0">
                <a:solidFill>
                  <a:srgbClr val="636360"/>
                </a:solidFill>
                <a:latin typeface="Courier New" pitchFamily="49" charset="0"/>
                <a:cs typeface="Courier New" pitchFamily="49" charset="0"/>
              </a:rPr>
              <a:t>/server.org/</a:t>
            </a:r>
            <a:r>
              <a:rPr lang="en-US" sz="2800" dirty="0" err="1">
                <a:solidFill>
                  <a:srgbClr val="636360"/>
                </a:solidFill>
                <a:latin typeface="Courier New" pitchFamily="49" charset="0"/>
                <a:cs typeface="Courier New" pitchFamily="49" charset="0"/>
              </a:rPr>
              <a:t>fhir</a:t>
            </a:r>
            <a:r>
              <a:rPr lang="en-US" sz="2800" dirty="0">
                <a:solidFill>
                  <a:srgbClr val="636360"/>
                </a:solidFill>
                <a:latin typeface="Courier New" pitchFamily="49" charset="0"/>
                <a:cs typeface="Courier New" pitchFamily="49" charset="0"/>
              </a:rPr>
              <a:t>/Patient/</a:t>
            </a:r>
            <a:r>
              <a:rPr lang="en-US" sz="2800" b="1" dirty="0">
                <a:solidFill>
                  <a:srgbClr val="636360"/>
                </a:solidFill>
                <a:latin typeface="Courier New" pitchFamily="49" charset="0"/>
                <a:cs typeface="Courier New" pitchFamily="49" charset="0"/>
              </a:rPr>
              <a:t>33</a:t>
            </a:r>
            <a:endParaRPr lang="en-US" sz="2800" b="1" dirty="0">
              <a:solidFill>
                <a:srgbClr val="636360"/>
              </a:solidFill>
            </a:endParaRPr>
          </a:p>
        </p:txBody>
      </p:sp>
      <p:cxnSp>
        <p:nvCxnSpPr>
          <p:cNvPr id="21" name="Elbow Connector 20"/>
          <p:cNvCxnSpPr>
            <a:endCxn id="24" idx="3"/>
          </p:cNvCxnSpPr>
          <p:nvPr/>
        </p:nvCxnSpPr>
        <p:spPr bwMode="auto">
          <a:xfrm rot="16200000" flipV="1">
            <a:off x="4748227" y="4565637"/>
            <a:ext cx="1104901" cy="736626"/>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Rectangle 19"/>
          <p:cNvSpPr/>
          <p:nvPr/>
        </p:nvSpPr>
        <p:spPr bwMode="auto">
          <a:xfrm>
            <a:off x="987420" y="2667000"/>
            <a:ext cx="2325690" cy="11430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636360"/>
                </a:solidFill>
              </a:rPr>
              <a:t>33, v15 </a:t>
            </a:r>
            <a:r>
              <a:rPr lang="en-US" sz="1100" dirty="0">
                <a:solidFill>
                  <a:srgbClr val="636360"/>
                </a:solidFill>
              </a:rPr>
              <a:t>– 2012-12-09</a:t>
            </a:r>
            <a:endParaRPr kumimoji="0" lang="en-US" sz="1100" b="0" i="0" u="none" strike="noStrike" cap="none" normalizeH="0" baseline="0" dirty="0">
              <a:ln>
                <a:noFill/>
              </a:ln>
              <a:solidFill>
                <a:srgbClr val="636360"/>
              </a:solidFill>
              <a:effectLst/>
            </a:endParaRPr>
          </a:p>
        </p:txBody>
      </p:sp>
      <p:sp>
        <p:nvSpPr>
          <p:cNvPr id="22" name="Rectangle 21"/>
          <p:cNvSpPr/>
          <p:nvPr/>
        </p:nvSpPr>
        <p:spPr bwMode="auto">
          <a:xfrm>
            <a:off x="1331911" y="3048001"/>
            <a:ext cx="2416146" cy="1295400"/>
          </a:xfrm>
          <a:prstGeom prst="rect">
            <a:avLst/>
          </a:prstGeom>
          <a:solidFill>
            <a:schemeClr val="tx2">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v16 </a:t>
            </a:r>
            <a:r>
              <a:rPr lang="en-US" sz="1100" b="1" dirty="0">
                <a:solidFill>
                  <a:srgbClr val="636360"/>
                </a:solidFill>
              </a:rPr>
              <a:t>– 2012-12-10</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636360"/>
              </a:solidFill>
              <a:effectLs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100" b="1" dirty="0">
              <a:solidFill>
                <a:srgbClr val="636360"/>
              </a:solidFill>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636360"/>
                </a:solidFill>
                <a:effectLst/>
              </a:rPr>
              <a:t>                    </a:t>
            </a:r>
            <a:endParaRPr kumimoji="0" lang="en-US" sz="2000" b="1" i="0" u="none" strike="noStrike" cap="none" normalizeH="0" baseline="0" dirty="0">
              <a:ln>
                <a:noFill/>
              </a:ln>
              <a:solidFill>
                <a:srgbClr val="636360"/>
              </a:solidFill>
              <a:effectLst/>
            </a:endParaRPr>
          </a:p>
        </p:txBody>
      </p:sp>
      <p:sp>
        <p:nvSpPr>
          <p:cNvPr id="16" name="Rectangle 15"/>
          <p:cNvSpPr/>
          <p:nvPr/>
        </p:nvSpPr>
        <p:spPr>
          <a:xfrm>
            <a:off x="3770310" y="2971800"/>
            <a:ext cx="4002090"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16</a:t>
            </a:r>
            <a:endParaRPr lang="en-US" sz="1600" b="1" dirty="0">
              <a:solidFill>
                <a:srgbClr val="636360"/>
              </a:solidFill>
            </a:endParaRPr>
          </a:p>
        </p:txBody>
      </p:sp>
      <p:sp>
        <p:nvSpPr>
          <p:cNvPr id="24" name="Rectangle 23"/>
          <p:cNvSpPr/>
          <p:nvPr/>
        </p:nvSpPr>
        <p:spPr bwMode="auto">
          <a:xfrm>
            <a:off x="1731964" y="3505199"/>
            <a:ext cx="3200400" cy="1752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636360"/>
                </a:solidFill>
              </a:rPr>
              <a:t>33, v17 </a:t>
            </a:r>
            <a:r>
              <a:rPr lang="en-US" sz="1100" b="1" dirty="0">
                <a:solidFill>
                  <a:srgbClr val="636360"/>
                </a:solidFill>
              </a:rPr>
              <a:t>– 2012-12-11</a:t>
            </a:r>
            <a:endParaRPr kumimoji="0" lang="en-US" sz="1100" b="1" i="0" u="none" strike="noStrike" cap="none" normalizeH="0" baseline="0" dirty="0">
              <a:ln>
                <a:noFill/>
              </a:ln>
              <a:solidFill>
                <a:srgbClr val="636360"/>
              </a:solidFill>
              <a:effectLst/>
            </a:endParaRPr>
          </a:p>
        </p:txBody>
      </p:sp>
      <p:sp>
        <p:nvSpPr>
          <p:cNvPr id="25" name="Rectangle 24"/>
          <p:cNvSpPr/>
          <p:nvPr/>
        </p:nvSpPr>
        <p:spPr>
          <a:xfrm>
            <a:off x="5016388" y="3429000"/>
            <a:ext cx="3746612" cy="338554"/>
          </a:xfrm>
          <a:prstGeom prst="rect">
            <a:avLst/>
          </a:prstGeom>
        </p:spPr>
        <p:txBody>
          <a:bodyPr wrap="square">
            <a:spAutoFit/>
          </a:bodyPr>
          <a:lstStyle/>
          <a:p>
            <a:r>
              <a:rPr lang="en-US" sz="1100" dirty="0">
                <a:solidFill>
                  <a:srgbClr val="636360"/>
                </a:solidFill>
                <a:latin typeface="Courier New" pitchFamily="49" charset="0"/>
                <a:cs typeface="Courier New" pitchFamily="49" charset="0"/>
              </a:rPr>
              <a:t>/server.org/</a:t>
            </a:r>
            <a:r>
              <a:rPr lang="en-US" sz="1100" dirty="0" err="1">
                <a:solidFill>
                  <a:srgbClr val="636360"/>
                </a:solidFill>
                <a:latin typeface="Courier New" pitchFamily="49" charset="0"/>
                <a:cs typeface="Courier New" pitchFamily="49" charset="0"/>
              </a:rPr>
              <a:t>fhir</a:t>
            </a:r>
            <a:r>
              <a:rPr lang="en-US" sz="1100" dirty="0">
                <a:solidFill>
                  <a:srgbClr val="636360"/>
                </a:solidFill>
                <a:latin typeface="Courier New" pitchFamily="49" charset="0"/>
                <a:cs typeface="Courier New" pitchFamily="49" charset="0"/>
              </a:rPr>
              <a:t>/Patient/33/_history/</a:t>
            </a:r>
            <a:r>
              <a:rPr lang="en-US" sz="1600" b="1" dirty="0">
                <a:solidFill>
                  <a:srgbClr val="636360"/>
                </a:solidFill>
                <a:latin typeface="Courier New" pitchFamily="49" charset="0"/>
                <a:cs typeface="Courier New" pitchFamily="49" charset="0"/>
              </a:rPr>
              <a:t>17</a:t>
            </a:r>
            <a:endParaRPr lang="en-US" sz="1600" b="1" dirty="0">
              <a:solidFill>
                <a:srgbClr val="636360"/>
              </a:solidFill>
            </a:endParaRPr>
          </a:p>
        </p:txBody>
      </p:sp>
    </p:spTree>
    <p:extLst>
      <p:ext uri="{BB962C8B-B14F-4D97-AF65-F5344CB8AC3E}">
        <p14:creationId xmlns:p14="http://schemas.microsoft.com/office/powerpoint/2010/main" val="423219760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idx="1"/>
          </p:nvPr>
        </p:nvSpPr>
        <p:spPr/>
        <p:txBody>
          <a:bodyPr/>
          <a:lstStyle/>
          <a:p>
            <a:r>
              <a:rPr lang="en-US" dirty="0"/>
              <a:t>When more than one resource needed</a:t>
            </a:r>
          </a:p>
          <a:p>
            <a:pPr lvl="1"/>
            <a:r>
              <a:rPr lang="en-US" dirty="0"/>
              <a:t>Query result</a:t>
            </a:r>
          </a:p>
          <a:p>
            <a:pPr lvl="1"/>
            <a:r>
              <a:rPr lang="en-US" dirty="0"/>
              <a:t>Document</a:t>
            </a:r>
          </a:p>
          <a:p>
            <a:pPr lvl="1"/>
            <a:r>
              <a:rPr lang="en-US" dirty="0"/>
              <a:t>Message</a:t>
            </a:r>
          </a:p>
          <a:p>
            <a:pPr lvl="1"/>
            <a:r>
              <a:rPr lang="en-US" dirty="0"/>
              <a:t>Transaction</a:t>
            </a:r>
          </a:p>
          <a:p>
            <a:r>
              <a:rPr lang="en-US" dirty="0"/>
              <a:t>Specific Resource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17672742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Contained Resources</a:t>
            </a:r>
          </a:p>
        </p:txBody>
      </p:sp>
      <p:sp>
        <p:nvSpPr>
          <p:cNvPr id="3" name="Content Placeholder 2"/>
          <p:cNvSpPr>
            <a:spLocks noGrp="1"/>
          </p:cNvSpPr>
          <p:nvPr>
            <p:ph idx="1"/>
          </p:nvPr>
        </p:nvSpPr>
        <p:spPr/>
        <p:txBody>
          <a:bodyPr/>
          <a:lstStyle/>
          <a:p>
            <a:r>
              <a:rPr lang="en-US" dirty="0"/>
              <a:t>When there is no external identity</a:t>
            </a:r>
          </a:p>
          <a:p>
            <a:r>
              <a:rPr lang="en-US" dirty="0"/>
              <a:t>Has limitations</a:t>
            </a:r>
          </a:p>
          <a:p>
            <a:pPr lvl="1"/>
            <a:r>
              <a:rPr lang="en-US" dirty="0"/>
              <a:t>No reuse</a:t>
            </a:r>
          </a:p>
          <a:p>
            <a:pPr lvl="1"/>
            <a:r>
              <a:rPr lang="en-US" dirty="0"/>
              <a:t>Very hard to ‘resolve’ to ‘real’</a:t>
            </a:r>
          </a:p>
          <a:p>
            <a:r>
              <a:rPr lang="en-US" dirty="0"/>
              <a:t>Use when you have to</a:t>
            </a:r>
          </a:p>
          <a:p>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55</a:t>
            </a:fld>
            <a:endParaRPr lang="en-CA" dirty="0"/>
          </a:p>
        </p:txBody>
      </p:sp>
    </p:spTree>
    <p:extLst>
      <p:ext uri="{BB962C8B-B14F-4D97-AF65-F5344CB8AC3E}">
        <p14:creationId xmlns:p14="http://schemas.microsoft.com/office/powerpoint/2010/main" val="10614016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TextEditor</a:t>
            </a:r>
            <a:r>
              <a:rPr lang="en-US" dirty="0"/>
              <a:t>, XML editor, </a:t>
            </a:r>
            <a:r>
              <a:rPr lang="en-US" dirty="0" err="1"/>
              <a:t>FHIR</a:t>
            </a:r>
            <a:r>
              <a:rPr lang="en-US" dirty="0"/>
              <a:t> Notepad++ </a:t>
            </a:r>
            <a:r>
              <a:rPr lang="en-US" dirty="0" err="1"/>
              <a:t>Plugin</a:t>
            </a:r>
            <a:endParaRPr lang="en-US" dirty="0"/>
          </a:p>
          <a:p>
            <a:r>
              <a:rPr lang="en-US" dirty="0"/>
              <a:t>(David Hay’s) </a:t>
            </a:r>
            <a:r>
              <a:rPr lang="en-US" dirty="0" err="1"/>
              <a:t>clinFHIR</a:t>
            </a:r>
            <a:r>
              <a:rPr lang="en-US" dirty="0"/>
              <a:t> tool</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1"/>
            <a:r>
              <a:rPr lang="en-US" dirty="0"/>
              <a:t>http://clinfhir.com/</a:t>
            </a:r>
          </a:p>
          <a:p>
            <a:pPr lvl="2"/>
            <a:endParaRPr lang="en-US" dirty="0"/>
          </a:p>
        </p:txBody>
      </p:sp>
      <p:sp>
        <p:nvSpPr>
          <p:cNvPr id="2" name="Title 1"/>
          <p:cNvSpPr>
            <a:spLocks noGrp="1"/>
          </p:cNvSpPr>
          <p:nvPr>
            <p:ph type="title"/>
          </p:nvPr>
        </p:nvSpPr>
        <p:spPr/>
        <p:txBody>
          <a:bodyPr/>
          <a:lstStyle/>
          <a:p>
            <a:r>
              <a:rPr lang="en-US" dirty="0"/>
              <a:t>Tools to Visualize FHIR resources	</a:t>
            </a:r>
          </a:p>
        </p:txBody>
      </p:sp>
    </p:spTree>
    <p:extLst>
      <p:ext uri="{BB962C8B-B14F-4D97-AF65-F5344CB8AC3E}">
        <p14:creationId xmlns:p14="http://schemas.microsoft.com/office/powerpoint/2010/main" val="1696701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Interactions</a:t>
            </a:r>
          </a:p>
        </p:txBody>
      </p:sp>
      <p:pic>
        <p:nvPicPr>
          <p:cNvPr id="5" name="Snagit_PPTAF33" descr="PPTAF33.png"/>
          <p:cNvPicPr>
            <a:picLocks noChangeAspect="1"/>
          </p:cNvPicPr>
          <p:nvPr/>
        </p:nvPicPr>
        <p:blipFill>
          <a:blip r:embed="rId3" cstate="print"/>
          <a:stretch>
            <a:fillRect/>
          </a:stretch>
        </p:blipFill>
        <p:spPr>
          <a:xfrm>
            <a:off x="1259632" y="1628800"/>
            <a:ext cx="6696744" cy="4768203"/>
          </a:xfrm>
          <a:prstGeom prst="rect">
            <a:avLst/>
          </a:prstGeom>
        </p:spPr>
      </p:pic>
    </p:spTree>
    <p:extLst>
      <p:ext uri="{BB962C8B-B14F-4D97-AF65-F5344CB8AC3E}">
        <p14:creationId xmlns:p14="http://schemas.microsoft.com/office/powerpoint/2010/main" val="97239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sz="quarter" idx="1"/>
          </p:nvPr>
        </p:nvSpPr>
        <p:spPr>
          <a:xfrm>
            <a:off x="395536" y="1772816"/>
            <a:ext cx="8147248" cy="450584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a:t>
            </a:r>
            <a:r>
              <a:rPr lang="en-AU" dirty="0" err="1"/>
              <a:t>OAuth</a:t>
            </a:r>
          </a:p>
          <a:p>
            <a:r>
              <a:rPr lang="en-AU" dirty="0"/>
              <a:t>“REST” followed loosely, hence “</a:t>
            </a:r>
            <a:r>
              <a:rPr lang="en-AU" dirty="0" err="1"/>
              <a:t>RESTful</a:t>
            </a:r>
            <a:r>
              <a:rPr lang="en-AU" dirty="0"/>
              <a:t>”</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58</a:t>
            </a:fld>
            <a:endParaRPr lang="en-US" dirty="0"/>
          </a:p>
        </p:txBody>
      </p:sp>
    </p:spTree>
    <p:extLst>
      <p:ext uri="{BB962C8B-B14F-4D97-AF65-F5344CB8AC3E}">
        <p14:creationId xmlns:p14="http://schemas.microsoft.com/office/powerpoint/2010/main" val="259536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Operations</a:t>
            </a:r>
          </a:p>
        </p:txBody>
      </p:sp>
      <p:sp>
        <p:nvSpPr>
          <p:cNvPr id="3" name="Content Placeholder 2"/>
          <p:cNvSpPr>
            <a:spLocks noGrp="1"/>
          </p:cNvSpPr>
          <p:nvPr>
            <p:ph sz="quarter" idx="1"/>
          </p:nvPr>
        </p:nvSpPr>
        <p:spPr>
          <a:xfrm>
            <a:off x="467544" y="1628800"/>
            <a:ext cx="8075240" cy="4653582"/>
          </a:xfrm>
        </p:spPr>
        <p:txBody>
          <a:bodyPr/>
          <a:lstStyle/>
          <a:p>
            <a:pPr marL="0" indent="0">
              <a:buNone/>
            </a:pPr>
            <a:r>
              <a:rPr lang="en-AU" dirty="0"/>
              <a:t>CRUD:</a:t>
            </a:r>
          </a:p>
          <a:p>
            <a:r>
              <a:rPr lang="en-AU" dirty="0"/>
              <a:t>Create – create a new instance of data</a:t>
            </a:r>
          </a:p>
          <a:p>
            <a:r>
              <a:rPr lang="en-AU" dirty="0"/>
              <a:t>Read – get the content (state) of an instance of data</a:t>
            </a:r>
          </a:p>
          <a:p>
            <a:r>
              <a:rPr lang="en-AU" dirty="0"/>
              <a:t>Update – change the content of an instance of data</a:t>
            </a:r>
          </a:p>
          <a:p>
            <a:r>
              <a:rPr lang="en-AU" dirty="0"/>
              <a:t>Delete – remove the instance of data</a:t>
            </a:r>
          </a:p>
          <a:p>
            <a:pPr marL="0" indent="0">
              <a:buNone/>
            </a:pPr>
            <a:endParaRPr lang="en-AU" dirty="0"/>
          </a:p>
          <a:p>
            <a:pPr marL="0" indent="0">
              <a:buNone/>
            </a:pPr>
            <a:endParaRPr lang="en-AU" dirty="0"/>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59</a:t>
            </a:fld>
            <a:endParaRPr lang="en-US" dirty="0"/>
          </a:p>
        </p:txBody>
      </p:sp>
    </p:spTree>
    <p:extLst>
      <p:ext uri="{BB962C8B-B14F-4D97-AF65-F5344CB8AC3E}">
        <p14:creationId xmlns:p14="http://schemas.microsoft.com/office/powerpoint/2010/main" val="402362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endParaRPr lang="en-CA" dirty="0"/>
          </a:p>
        </p:txBody>
      </p:sp>
      <p:sp>
        <p:nvSpPr>
          <p:cNvPr id="3" name="Content Placeholder 2"/>
          <p:cNvSpPr>
            <a:spLocks noGrp="1"/>
          </p:cNvSpPr>
          <p:nvPr>
            <p:ph idx="1"/>
          </p:nvPr>
        </p:nvSpPr>
        <p:spPr/>
        <p:txBody>
          <a:bodyPr/>
          <a:lstStyle/>
          <a:p>
            <a:pPr marL="0" indent="0">
              <a:buNone/>
            </a:pPr>
            <a:r>
              <a:rPr lang="en-US" sz="2800" b="1" dirty="0" err="1"/>
              <a:t>Q1</a:t>
            </a:r>
            <a:r>
              <a:rPr lang="en-US" sz="2800" b="1" dirty="0"/>
              <a:t>: Are you familiar with FHIR?</a:t>
            </a:r>
          </a:p>
          <a:p>
            <a:pPr marL="0" indent="0">
              <a:buNone/>
            </a:pPr>
            <a:endParaRPr lang="en-US" sz="2800" baseline="30000" dirty="0"/>
          </a:p>
          <a:p>
            <a:pPr marL="971550" lvl="1" indent="-514350">
              <a:lnSpc>
                <a:spcPct val="150000"/>
              </a:lnSpc>
              <a:buFont typeface="+mj-lt"/>
              <a:buAutoNum type="arabicPeriod"/>
            </a:pPr>
            <a:r>
              <a:rPr lang="en-US" sz="2800" dirty="0"/>
              <a:t>Yes</a:t>
            </a:r>
          </a:p>
          <a:p>
            <a:pPr marL="971550" lvl="1" indent="-514350">
              <a:lnSpc>
                <a:spcPct val="150000"/>
              </a:lnSpc>
              <a:buFont typeface="+mj-lt"/>
              <a:buAutoNum type="arabicPeriod"/>
            </a:pPr>
            <a:r>
              <a:rPr lang="en-US" sz="2800" dirty="0"/>
              <a:t>No</a:t>
            </a:r>
          </a:p>
        </p:txBody>
      </p:sp>
      <p:sp>
        <p:nvSpPr>
          <p:cNvPr id="4" name="Slide Number Placeholder 3"/>
          <p:cNvSpPr>
            <a:spLocks noGrp="1"/>
          </p:cNvSpPr>
          <p:nvPr>
            <p:ph type="sldNum" sz="quarter" idx="4"/>
          </p:nvPr>
        </p:nvSpPr>
        <p:spPr/>
        <p:txBody>
          <a:bodyPr/>
          <a:lstStyle/>
          <a:p>
            <a:fld id="{5CC3E5C4-3E2B-40F1-9F2B-C46CEB0C88DF}" type="slidenum">
              <a:rPr lang="en-CA" smtClean="0"/>
              <a:pPr/>
              <a:t>6</a:t>
            </a:fld>
            <a:endParaRPr lang="en-CA" dirty="0"/>
          </a:p>
        </p:txBody>
      </p:sp>
      <p:pic>
        <p:nvPicPr>
          <p:cNvPr id="5" name="Picture 4"/>
          <p:cNvPicPr>
            <a:picLocks noChangeAspect="1"/>
          </p:cNvPicPr>
          <p:nvPr/>
        </p:nvPicPr>
        <p:blipFill>
          <a:blip r:embed="rId2" cstate="print"/>
          <a:stretch>
            <a:fillRect/>
          </a:stretch>
        </p:blipFill>
        <p:spPr>
          <a:xfrm>
            <a:off x="5630170" y="2791325"/>
            <a:ext cx="2278266" cy="1964935"/>
          </a:xfrm>
          <a:prstGeom prst="rect">
            <a:avLst/>
          </a:prstGeom>
        </p:spPr>
      </p:pic>
    </p:spTree>
    <p:extLst>
      <p:ext uri="{BB962C8B-B14F-4D97-AF65-F5344CB8AC3E}">
        <p14:creationId xmlns:p14="http://schemas.microsoft.com/office/powerpoint/2010/main" val="87002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a:t>
            </a:r>
            <a:r>
              <a:rPr lang="en-US" dirty="0" err="1"/>
              <a:t>RESTful</a:t>
            </a:r>
            <a:r>
              <a:rPr lang="en-US" dirty="0"/>
              <a:t> - Syntax</a:t>
            </a:r>
          </a:p>
        </p:txBody>
      </p:sp>
      <p:sp>
        <p:nvSpPr>
          <p:cNvPr id="3" name="Content Placeholder 2"/>
          <p:cNvSpPr>
            <a:spLocks noGrp="1"/>
          </p:cNvSpPr>
          <p:nvPr>
            <p:ph idx="1"/>
          </p:nvPr>
        </p:nvSpPr>
        <p:spPr>
          <a:xfrm>
            <a:off x="611560" y="1595933"/>
            <a:ext cx="6624736" cy="4713387"/>
          </a:xfrm>
        </p:spPr>
        <p:txBody>
          <a:bodyPr>
            <a:noAutofit/>
          </a:bodyPr>
          <a:lstStyle/>
          <a:p>
            <a:r>
              <a:rPr lang="en-US" sz="1800" dirty="0"/>
              <a:t>Instance</a:t>
            </a:r>
          </a:p>
          <a:p>
            <a:pPr lvl="1"/>
            <a:r>
              <a:rPr lang="en-US" sz="1600" dirty="0"/>
              <a:t>Read		</a:t>
            </a:r>
            <a:r>
              <a:rPr lang="en-US" sz="1600" b="1" dirty="0"/>
              <a:t>GET </a:t>
            </a:r>
            <a:r>
              <a:rPr lang="en-US" sz="1600" dirty="0"/>
              <a:t> [base]/Patient/100</a:t>
            </a:r>
          </a:p>
          <a:p>
            <a:pPr lvl="1"/>
            <a:r>
              <a:rPr lang="en-US" sz="1600" dirty="0" err="1"/>
              <a:t>Vread</a:t>
            </a:r>
            <a:r>
              <a:rPr lang="en-US" sz="1600" dirty="0"/>
              <a:t>		</a:t>
            </a:r>
            <a:r>
              <a:rPr lang="en-US" sz="1600" b="1" dirty="0"/>
              <a:t>GET</a:t>
            </a:r>
            <a:r>
              <a:rPr lang="en-US" sz="1600" dirty="0"/>
              <a:t>  [base]/Patient/100/{vid}</a:t>
            </a:r>
          </a:p>
          <a:p>
            <a:pPr lvl="1"/>
            <a:r>
              <a:rPr lang="en-US" sz="1600" dirty="0"/>
              <a:t>Update		</a:t>
            </a:r>
            <a:r>
              <a:rPr lang="en-US" sz="1600" b="1" dirty="0"/>
              <a:t>PUT</a:t>
            </a:r>
            <a:r>
              <a:rPr lang="en-US" sz="1600" dirty="0"/>
              <a:t>  [base]/Patient/100</a:t>
            </a:r>
          </a:p>
          <a:p>
            <a:pPr lvl="1"/>
            <a:r>
              <a:rPr lang="en-US" sz="1600" dirty="0"/>
              <a:t>Delete		</a:t>
            </a:r>
            <a:r>
              <a:rPr lang="en-US" sz="1600" b="1" dirty="0"/>
              <a:t>DELETE</a:t>
            </a:r>
            <a:r>
              <a:rPr lang="en-US" sz="1600" dirty="0"/>
              <a:t> [base]/Patient/100</a:t>
            </a:r>
          </a:p>
          <a:p>
            <a:pPr lvl="1"/>
            <a:r>
              <a:rPr lang="en-US" sz="1600" dirty="0"/>
              <a:t>History		</a:t>
            </a:r>
            <a:r>
              <a:rPr lang="en-US" sz="1600" b="1" dirty="0"/>
              <a:t>GET</a:t>
            </a:r>
            <a:r>
              <a:rPr lang="en-US" sz="1600" dirty="0"/>
              <a:t> [base]/Patient/100/_history</a:t>
            </a:r>
          </a:p>
          <a:p>
            <a:r>
              <a:rPr lang="en-US" sz="1800" dirty="0"/>
              <a:t>Type</a:t>
            </a:r>
          </a:p>
          <a:p>
            <a:pPr lvl="1"/>
            <a:r>
              <a:rPr lang="en-US" sz="1600" dirty="0"/>
              <a:t>Create		</a:t>
            </a:r>
            <a:r>
              <a:rPr lang="en-US" sz="1600" b="1" dirty="0"/>
              <a:t>POST</a:t>
            </a:r>
            <a:r>
              <a:rPr lang="en-US" sz="1600" dirty="0"/>
              <a:t>  [base]/Patient</a:t>
            </a:r>
          </a:p>
          <a:p>
            <a:pPr lvl="1"/>
            <a:r>
              <a:rPr lang="en-US" sz="1600" dirty="0"/>
              <a:t>Search		</a:t>
            </a:r>
            <a:r>
              <a:rPr lang="en-US" sz="1600" b="1" dirty="0"/>
              <a:t>GET</a:t>
            </a:r>
            <a:r>
              <a:rPr lang="en-US" sz="1600" dirty="0"/>
              <a:t>  [base]/</a:t>
            </a:r>
            <a:r>
              <a:rPr lang="en-US" sz="1600" dirty="0" err="1"/>
              <a:t>Patient?name</a:t>
            </a:r>
            <a:r>
              <a:rPr lang="en-US" sz="1600" dirty="0"/>
              <a:t>=eve</a:t>
            </a:r>
          </a:p>
          <a:p>
            <a:pPr lvl="1"/>
            <a:r>
              <a:rPr lang="en-US" sz="1600" dirty="0"/>
              <a:t>History		</a:t>
            </a:r>
            <a:r>
              <a:rPr lang="en-US" sz="1600" b="1" dirty="0"/>
              <a:t>GET</a:t>
            </a:r>
            <a:r>
              <a:rPr lang="en-US" sz="1600" dirty="0"/>
              <a:t>  [base]/Patient/_history</a:t>
            </a:r>
          </a:p>
          <a:p>
            <a:pPr lvl="1"/>
            <a:r>
              <a:rPr lang="en-US" sz="1600" dirty="0"/>
              <a:t>Validate		</a:t>
            </a:r>
            <a:r>
              <a:rPr lang="en-US" sz="1600" b="1" dirty="0"/>
              <a:t>POST</a:t>
            </a:r>
            <a:r>
              <a:rPr lang="en-US" sz="1600" dirty="0"/>
              <a:t>  [base]/Patient/100/_validate/{id}</a:t>
            </a:r>
          </a:p>
          <a:p>
            <a:r>
              <a:rPr lang="en-US" sz="1800" dirty="0"/>
              <a:t>System</a:t>
            </a:r>
          </a:p>
          <a:p>
            <a:pPr lvl="1"/>
            <a:r>
              <a:rPr lang="en-US" sz="1600" dirty="0"/>
              <a:t>Conformance	</a:t>
            </a:r>
            <a:r>
              <a:rPr lang="en-US" sz="1600" b="1" dirty="0"/>
              <a:t>GET</a:t>
            </a:r>
            <a:r>
              <a:rPr lang="en-US" sz="1600" dirty="0"/>
              <a:t>  [base]/metadata</a:t>
            </a:r>
          </a:p>
          <a:p>
            <a:pPr lvl="1"/>
            <a:r>
              <a:rPr lang="en-US" sz="1600" dirty="0"/>
              <a:t>Transaction		</a:t>
            </a:r>
            <a:r>
              <a:rPr lang="en-US" sz="1600" b="1" dirty="0"/>
              <a:t>POST</a:t>
            </a:r>
            <a:r>
              <a:rPr lang="en-US" sz="1600" dirty="0"/>
              <a:t>  bundle to root</a:t>
            </a:r>
          </a:p>
          <a:p>
            <a:pPr lvl="1"/>
            <a:r>
              <a:rPr lang="en-US" sz="1600" dirty="0"/>
              <a:t>History		</a:t>
            </a:r>
            <a:r>
              <a:rPr lang="en-US" sz="1600" b="1" dirty="0"/>
              <a:t>GET</a:t>
            </a:r>
            <a:r>
              <a:rPr lang="en-US" sz="1600" dirty="0"/>
              <a:t>  [base]/_history</a:t>
            </a:r>
          </a:p>
          <a:p>
            <a:pPr lvl="1"/>
            <a:r>
              <a:rPr lang="en-US" sz="1600" dirty="0"/>
              <a:t>Search		</a:t>
            </a:r>
            <a:r>
              <a:rPr lang="en-US" sz="1600" b="1" dirty="0"/>
              <a:t>GET</a:t>
            </a:r>
            <a:r>
              <a:rPr lang="en-US" sz="1600" dirty="0"/>
              <a:t>  [base]/</a:t>
            </a:r>
            <a:r>
              <a:rPr lang="en-US" sz="1600" dirty="0" err="1"/>
              <a:t>Patient?name</a:t>
            </a:r>
            <a:r>
              <a:rPr lang="en-US" sz="1600" dirty="0"/>
              <a:t>=eve</a:t>
            </a:r>
          </a:p>
          <a:p>
            <a:pPr lvl="1"/>
            <a:endParaRPr lang="en-US" sz="1600" dirty="0"/>
          </a:p>
        </p:txBody>
      </p:sp>
    </p:spTree>
    <p:extLst>
      <p:ext uri="{BB962C8B-B14F-4D97-AF65-F5344CB8AC3E}">
        <p14:creationId xmlns:p14="http://schemas.microsoft.com/office/powerpoint/2010/main" val="972397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FHIR</a:t>
            </a:r>
            <a:r>
              <a:rPr lang="en-US" dirty="0"/>
              <a:t> </a:t>
            </a:r>
            <a:r>
              <a:rPr lang="en-US" dirty="0" err="1"/>
              <a:t>RESTful</a:t>
            </a:r>
            <a:r>
              <a:rPr lang="en-US" dirty="0"/>
              <a:t> Search</a:t>
            </a:r>
          </a:p>
        </p:txBody>
      </p:sp>
      <p:sp>
        <p:nvSpPr>
          <p:cNvPr id="4" name="Slide Number Placeholder 3"/>
          <p:cNvSpPr>
            <a:spLocks noGrp="1"/>
          </p:cNvSpPr>
          <p:nvPr>
            <p:ph type="sldNum" sz="quarter" idx="4"/>
          </p:nvPr>
        </p:nvSpPr>
        <p:spPr/>
        <p:txBody>
          <a:bodyPr/>
          <a:lstStyle/>
          <a:p>
            <a:fld id="{5CC3E5C4-3E2B-40F1-9F2B-C46CEB0C88DF}" type="slidenum">
              <a:rPr lang="en-CA" smtClean="0"/>
              <a:pPr/>
              <a:t>61</a:t>
            </a:fld>
            <a:endParaRPr lang="en-CA" dirty="0"/>
          </a:p>
        </p:txBody>
      </p:sp>
      <p:pic>
        <p:nvPicPr>
          <p:cNvPr id="6" name="Snagit_PPTB1D2" descr="PPTB1D2.png"/>
          <p:cNvPicPr>
            <a:picLocks noChangeAspect="1"/>
          </p:cNvPicPr>
          <p:nvPr/>
        </p:nvPicPr>
        <p:blipFill>
          <a:blip r:embed="rId3" cstate="print"/>
          <a:stretch>
            <a:fillRect/>
          </a:stretch>
        </p:blipFill>
        <p:spPr>
          <a:xfrm>
            <a:off x="539552" y="2348880"/>
            <a:ext cx="7972501" cy="3219248"/>
          </a:xfrm>
          <a:prstGeom prst="rect">
            <a:avLst/>
          </a:prstGeom>
        </p:spPr>
      </p:pic>
      <p:pic>
        <p:nvPicPr>
          <p:cNvPr id="10" name="Snagit_PPT3CB6" descr="PPT3CB6.png"/>
          <p:cNvPicPr>
            <a:picLocks noChangeAspect="1"/>
          </p:cNvPicPr>
          <p:nvPr/>
        </p:nvPicPr>
        <p:blipFill>
          <a:blip r:embed="rId4" cstate="print"/>
          <a:stretch>
            <a:fillRect/>
          </a:stretch>
        </p:blipFill>
        <p:spPr>
          <a:xfrm>
            <a:off x="3491880" y="2420888"/>
            <a:ext cx="3161905" cy="1942857"/>
          </a:xfrm>
          <a:prstGeom prst="rect">
            <a:avLst/>
          </a:prstGeom>
        </p:spPr>
      </p:pic>
      <p:pic>
        <p:nvPicPr>
          <p:cNvPr id="11" name="Snagit_PPTE535" descr="PPTE535.png"/>
          <p:cNvPicPr>
            <a:picLocks noChangeAspect="1"/>
          </p:cNvPicPr>
          <p:nvPr/>
        </p:nvPicPr>
        <p:blipFill>
          <a:blip r:embed="rId5" cstate="print"/>
          <a:stretch>
            <a:fillRect/>
          </a:stretch>
        </p:blipFill>
        <p:spPr>
          <a:xfrm>
            <a:off x="1403648" y="2852936"/>
            <a:ext cx="3742857" cy="1942857"/>
          </a:xfrm>
          <a:prstGeom prst="rect">
            <a:avLst/>
          </a:prstGeom>
        </p:spPr>
      </p:pic>
      <p:pic>
        <p:nvPicPr>
          <p:cNvPr id="12" name="Snagit_PPTFC3F" descr="PPTFC3F.png"/>
          <p:cNvPicPr>
            <a:picLocks noChangeAspect="1"/>
          </p:cNvPicPr>
          <p:nvPr/>
        </p:nvPicPr>
        <p:blipFill>
          <a:blip r:embed="rId6" cstate="print"/>
          <a:stretch>
            <a:fillRect/>
          </a:stretch>
        </p:blipFill>
        <p:spPr>
          <a:xfrm>
            <a:off x="1348517" y="3068960"/>
            <a:ext cx="4447619" cy="19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FHIR</a:t>
            </a:r>
            <a:endParaRPr lang="en-CA" dirty="0"/>
          </a:p>
        </p:txBody>
      </p:sp>
      <p:sp>
        <p:nvSpPr>
          <p:cNvPr id="3" name="Content Placeholder 2"/>
          <p:cNvSpPr>
            <a:spLocks noGrp="1"/>
          </p:cNvSpPr>
          <p:nvPr>
            <p:ph idx="1"/>
          </p:nvPr>
        </p:nvSpPr>
        <p:spPr/>
        <p:txBody>
          <a:bodyPr/>
          <a:lstStyle/>
          <a:p>
            <a:r>
              <a:rPr lang="en-CA" sz="2900" b="0" dirty="0"/>
              <a:t>Access public server using</a:t>
            </a:r>
          </a:p>
          <a:p>
            <a:pPr lvl="1"/>
            <a:r>
              <a:rPr lang="en-CA" sz="2400" dirty="0"/>
              <a:t>Browser  can be used for Read</a:t>
            </a:r>
          </a:p>
          <a:p>
            <a:pPr lvl="1"/>
            <a:r>
              <a:rPr lang="en-CA" sz="2400" dirty="0"/>
              <a:t>Developer Tools to </a:t>
            </a:r>
            <a:r>
              <a:rPr lang="en-CA" sz="2400" b="0" dirty="0"/>
              <a:t>Create and Update </a:t>
            </a:r>
          </a:p>
          <a:p>
            <a:pPr lvl="2"/>
            <a:r>
              <a:rPr lang="en-CA" sz="2200" dirty="0"/>
              <a:t>Curl – command line tool</a:t>
            </a:r>
          </a:p>
          <a:p>
            <a:pPr lvl="2"/>
            <a:r>
              <a:rPr lang="en-CA" sz="2200" b="0" dirty="0"/>
              <a:t>Fiddler, Postman and other applications</a:t>
            </a:r>
          </a:p>
          <a:p>
            <a:pPr lvl="2"/>
            <a:r>
              <a:rPr lang="en-CA" sz="2200" dirty="0" err="1"/>
              <a:t>ClinFHIR</a:t>
            </a:r>
            <a:r>
              <a:rPr lang="en-CA" sz="2200" dirty="0"/>
              <a:t>, </a:t>
            </a:r>
            <a:r>
              <a:rPr lang="en-CA" sz="2200" dirty="0" err="1"/>
              <a:t>NotePad</a:t>
            </a:r>
            <a:r>
              <a:rPr lang="en-CA" sz="2200" dirty="0"/>
              <a:t>++ </a:t>
            </a:r>
            <a:r>
              <a:rPr lang="en-CA" sz="2200" dirty="0" err="1"/>
              <a:t>Plugin</a:t>
            </a:r>
            <a:endParaRPr lang="en-CA" sz="2200" dirty="0"/>
          </a:p>
          <a:p>
            <a:pPr lvl="1"/>
            <a:r>
              <a:rPr lang="en-CA" dirty="0"/>
              <a:t>Applications</a:t>
            </a:r>
          </a:p>
          <a:p>
            <a:pPr lvl="2"/>
            <a:r>
              <a:rPr lang="en-CA" dirty="0"/>
              <a:t> Smart Clients</a:t>
            </a:r>
            <a:endParaRPr lang="en-CA" b="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62</a:t>
            </a:fld>
            <a:endParaRPr lang="en-CA" dirty="0"/>
          </a:p>
        </p:txBody>
      </p:sp>
    </p:spTree>
    <p:extLst>
      <p:ext uri="{BB962C8B-B14F-4D97-AF65-F5344CB8AC3E}">
        <p14:creationId xmlns:p14="http://schemas.microsoft.com/office/powerpoint/2010/main" val="4203309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lstStyle/>
          <a:p>
            <a:r>
              <a:rPr lang="en-US" dirty="0"/>
              <a:t>RPC in REST</a:t>
            </a:r>
          </a:p>
          <a:p>
            <a:r>
              <a:rPr lang="en-US" dirty="0"/>
              <a:t>Examples in spec</a:t>
            </a:r>
          </a:p>
          <a:p>
            <a:pPr lvl="1"/>
            <a:r>
              <a:rPr lang="en-US" dirty="0"/>
              <a:t>Get Patient record</a:t>
            </a:r>
          </a:p>
          <a:p>
            <a:pPr lvl="1"/>
            <a:r>
              <a:rPr lang="en-US" dirty="0"/>
              <a:t>Expand </a:t>
            </a:r>
            <a:r>
              <a:rPr lang="en-US" dirty="0" err="1"/>
              <a:t>ValueSet</a:t>
            </a:r>
            <a:endParaRPr lang="en-US" dirty="0"/>
          </a:p>
          <a:p>
            <a:pPr lvl="1"/>
            <a:r>
              <a:rPr lang="en-US" dirty="0"/>
              <a:t>Fetch Encounter data</a:t>
            </a:r>
          </a:p>
          <a:p>
            <a:r>
              <a:rPr lang="en-US" dirty="0"/>
              <a:t>Resources that define Input &amp; Output</a:t>
            </a:r>
          </a:p>
          <a:p>
            <a:pPr lvl="1"/>
            <a:endParaRPr lang="en-US"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63</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RPC vs REST example</a:t>
            </a:r>
          </a:p>
        </p:txBody>
      </p:sp>
      <p:sp>
        <p:nvSpPr>
          <p:cNvPr id="3" name="Content Placeholder 2"/>
          <p:cNvSpPr>
            <a:spLocks noGrp="1"/>
          </p:cNvSpPr>
          <p:nvPr>
            <p:ph sz="quarter" idx="1"/>
          </p:nvPr>
        </p:nvSpPr>
        <p:spPr>
          <a:xfrm>
            <a:off x="539552" y="1772816"/>
            <a:ext cx="7787208" cy="4515082"/>
          </a:xfrm>
        </p:spPr>
        <p:txBody>
          <a:bodyPr/>
          <a:lstStyle/>
          <a:p>
            <a:r>
              <a:rPr lang="en-AU" sz="2800" dirty="0"/>
              <a:t>Example: </a:t>
            </a:r>
          </a:p>
          <a:p>
            <a:pPr lvl="1"/>
            <a:r>
              <a:rPr lang="en-AU" sz="2400" dirty="0"/>
              <a:t>A device that monitors a patient %0</a:t>
            </a:r>
            <a:r>
              <a:rPr lang="en-AU" sz="2400" baseline="-25000" dirty="0"/>
              <a:t>2</a:t>
            </a:r>
            <a:r>
              <a:rPr lang="en-AU" sz="2400" dirty="0"/>
              <a:t> Sat</a:t>
            </a:r>
          </a:p>
          <a:p>
            <a:pPr lvl="1"/>
            <a:r>
              <a:rPr lang="en-AU" sz="2400" dirty="0"/>
              <a:t>Raises an alarm on EHR if it’s too low</a:t>
            </a:r>
          </a:p>
          <a:p>
            <a:pPr lvl="1"/>
            <a:r>
              <a:rPr lang="en-AU" sz="2400" dirty="0"/>
              <a:t>EHR can turn the alarm off</a:t>
            </a:r>
          </a:p>
          <a:p>
            <a:r>
              <a:rPr lang="en-AU" sz="2800" dirty="0"/>
              <a:t>RPC:</a:t>
            </a:r>
          </a:p>
          <a:p>
            <a:pPr lvl="1"/>
            <a:r>
              <a:rPr lang="en-AU" sz="2400" dirty="0"/>
              <a:t>POST </a:t>
            </a:r>
            <a:r>
              <a:rPr lang="en-AU" sz="2400" dirty="0">
                <a:hlinkClick r:id="rId2"/>
              </a:rPr>
              <a:t>http://acme.org/devices/turnOffAlarm</a:t>
            </a:r>
            <a:endParaRPr lang="en-AU" sz="2400" dirty="0"/>
          </a:p>
          <a:p>
            <a:pPr lvl="1"/>
            <a:r>
              <a:rPr lang="en-AU" sz="2400" dirty="0"/>
              <a:t>Parameters: device id, alarm id</a:t>
            </a:r>
          </a:p>
          <a:p>
            <a:r>
              <a:rPr lang="en-AU" sz="2800" dirty="0"/>
              <a:t>REST:</a:t>
            </a:r>
          </a:p>
          <a:p>
            <a:pPr lvl="1"/>
            <a:r>
              <a:rPr lang="en-AU" sz="2400" dirty="0"/>
              <a:t>POST </a:t>
            </a:r>
            <a:r>
              <a:rPr lang="en-AU" sz="2400" dirty="0">
                <a:hlinkClick r:id="rId3" invalidUrl="http://acme.org/devices/[deviceid]/[alarmid"/>
              </a:rPr>
              <a:t>http://acme.org/devices/[deviceid]/[alarmid</a:t>
            </a:r>
            <a:r>
              <a:rPr lang="en-AU" sz="2400" dirty="0"/>
              <a:t>]</a:t>
            </a:r>
          </a:p>
          <a:p>
            <a:pPr lvl="1"/>
            <a:r>
              <a:rPr lang="en-AU" sz="2400" dirty="0"/>
              <a:t>Content: data to say “Alarm is off” </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64</a:t>
            </a:fld>
            <a:endParaRPr lang="en-US" dirty="0"/>
          </a:p>
        </p:txBody>
      </p:sp>
    </p:spTree>
    <p:extLst>
      <p:ext uri="{BB962C8B-B14F-4D97-AF65-F5344CB8AC3E}">
        <p14:creationId xmlns:p14="http://schemas.microsoft.com/office/powerpoint/2010/main" val="3222071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FHIR</a:t>
            </a:r>
            <a:r>
              <a:rPr lang="en-AU" dirty="0"/>
              <a:t> Operations</a:t>
            </a:r>
          </a:p>
        </p:txBody>
      </p:sp>
      <p:pic>
        <p:nvPicPr>
          <p:cNvPr id="4" name="Snagit_PPT1CEB" descr="PPT1CEB.png"/>
          <p:cNvPicPr>
            <a:picLocks noChangeAspect="1"/>
          </p:cNvPicPr>
          <p:nvPr/>
        </p:nvPicPr>
        <p:blipFill>
          <a:blip r:embed="rId3" cstate="print"/>
          <a:stretch>
            <a:fillRect/>
          </a:stretch>
        </p:blipFill>
        <p:spPr>
          <a:xfrm>
            <a:off x="1331640" y="1844824"/>
            <a:ext cx="6108659" cy="4580036"/>
          </a:xfrm>
          <a:prstGeom prst="rect">
            <a:avLst/>
          </a:prstGeom>
        </p:spPr>
      </p:pic>
    </p:spTree>
    <p:extLst>
      <p:ext uri="{BB962C8B-B14F-4D97-AF65-F5344CB8AC3E}">
        <p14:creationId xmlns:p14="http://schemas.microsoft.com/office/powerpoint/2010/main" val="28093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sz="2800" dirty="0"/>
              <a:t>Many different contexts in healthcare, but a single set of Resources</a:t>
            </a:r>
          </a:p>
          <a:p>
            <a:r>
              <a:rPr lang="en-US" sz="2800" dirty="0"/>
              <a:t>Need to be able to describe restrictions based on use and context</a:t>
            </a:r>
          </a:p>
          <a:p>
            <a:r>
              <a:rPr lang="en-US" sz="2800" dirty="0"/>
              <a:t>Allow for these usage statements to:</a:t>
            </a:r>
          </a:p>
          <a:p>
            <a:pPr lvl="1"/>
            <a:r>
              <a:rPr lang="en-US" sz="2000" dirty="0"/>
              <a:t>Authored in a structured manner</a:t>
            </a:r>
          </a:p>
          <a:p>
            <a:pPr lvl="1"/>
            <a:r>
              <a:rPr lang="en-US" sz="2000" dirty="0"/>
              <a:t>Published in a repository</a:t>
            </a:r>
          </a:p>
          <a:p>
            <a:pPr lvl="1"/>
            <a:r>
              <a:rPr lang="en-US" sz="2000" dirty="0"/>
              <a:t>Used as the basis for validation, code, report and UI generation.</a:t>
            </a:r>
          </a:p>
          <a:p>
            <a:r>
              <a:rPr lang="en-AU" sz="2400" dirty="0"/>
              <a:t>Note Profiling is going to be very important</a:t>
            </a:r>
          </a:p>
          <a:p>
            <a:pPr lvl="1"/>
            <a:r>
              <a:rPr lang="en-AU" sz="2000" dirty="0"/>
              <a:t>‘Message from the chair’</a:t>
            </a:r>
          </a:p>
          <a:p>
            <a:endParaRPr lang="en-US"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66</a:t>
            </a:fld>
            <a:endParaRPr lang="en-CA" dirty="0"/>
          </a:p>
        </p:txBody>
      </p:sp>
    </p:spTree>
    <p:extLst>
      <p:ext uri="{BB962C8B-B14F-4D97-AF65-F5344CB8AC3E}">
        <p14:creationId xmlns:p14="http://schemas.microsoft.com/office/powerpoint/2010/main" val="1929915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idx="1"/>
          </p:nvPr>
        </p:nvSpPr>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4"/>
          </p:nvPr>
        </p:nvSpPr>
        <p:spPr/>
        <p:txBody>
          <a:bodyPr/>
          <a:lstStyle/>
          <a:p>
            <a:fld id="{5CC3E5C4-3E2B-40F1-9F2B-C46CEB0C88DF}" type="slidenum">
              <a:rPr lang="en-CA" smtClean="0"/>
              <a:pPr/>
              <a:t>67</a:t>
            </a:fld>
            <a:endParaRPr lang="en-CA"/>
          </a:p>
        </p:txBody>
      </p:sp>
    </p:spTree>
    <p:extLst>
      <p:ext uri="{BB962C8B-B14F-4D97-AF65-F5344CB8AC3E}">
        <p14:creationId xmlns:p14="http://schemas.microsoft.com/office/powerpoint/2010/main" val="1882420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 resource. For example...</a:t>
            </a:r>
            <a:endParaRPr lang="nl-NL"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68</a:t>
            </a:fld>
            <a:endParaRPr lang="en-CA"/>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76400"/>
            <a:ext cx="4438650" cy="4600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922008" y="2051713"/>
            <a:ext cx="3917192" cy="3970318"/>
          </a:xfrm>
          <a:prstGeom prst="rect">
            <a:avLst/>
          </a:prstGeom>
          <a:noFill/>
        </p:spPr>
        <p:txBody>
          <a:bodyPr wrap="square" rtlCol="0">
            <a:spAutoFit/>
          </a:bodyPr>
          <a:lstStyle/>
          <a:p>
            <a:r>
              <a:rPr lang="en-US" sz="1800" dirty="0">
                <a:solidFill>
                  <a:schemeClr val="tx1"/>
                </a:solidFill>
              </a:rPr>
              <a:t>Require that the identifier uses the NHI – and is required</a:t>
            </a:r>
          </a:p>
          <a:p>
            <a:endParaRPr lang="en-US" sz="1800" dirty="0">
              <a:solidFill>
                <a:schemeClr val="tx1"/>
              </a:solidFill>
            </a:endParaRPr>
          </a:p>
          <a:p>
            <a:r>
              <a:rPr lang="en-US" sz="1800" dirty="0">
                <a:solidFill>
                  <a:schemeClr val="tx1"/>
                </a:solidFill>
              </a:rPr>
              <a:t>Limit names to just 1 (instead of 0..*)</a:t>
            </a:r>
          </a:p>
          <a:p>
            <a:endParaRPr lang="en-US" sz="1800" dirty="0">
              <a:solidFill>
                <a:schemeClr val="tx1"/>
              </a:solidFill>
            </a:endParaRPr>
          </a:p>
          <a:p>
            <a:endParaRPr lang="en-US" sz="1800" dirty="0">
              <a:solidFill>
                <a:schemeClr val="tx1"/>
              </a:solidFill>
            </a:endParaRPr>
          </a:p>
          <a:p>
            <a:r>
              <a:rPr lang="en-US" sz="1800" dirty="0">
                <a:solidFill>
                  <a:schemeClr val="tx1"/>
                </a:solidFill>
              </a:rPr>
              <a:t>Limit </a:t>
            </a:r>
            <a:r>
              <a:rPr lang="en-US" sz="1800" dirty="0" err="1">
                <a:solidFill>
                  <a:schemeClr val="tx1"/>
                </a:solidFill>
              </a:rPr>
              <a:t>maritalStatus</a:t>
            </a:r>
            <a:r>
              <a:rPr lang="en-US" sz="1800" dirty="0">
                <a:solidFill>
                  <a:schemeClr val="tx1"/>
                </a:solidFill>
              </a:rPr>
              <a:t> to another set of codes that extends the one from HL7 international</a:t>
            </a:r>
          </a:p>
          <a:p>
            <a:endParaRPr lang="en-US" sz="1800" dirty="0">
              <a:solidFill>
                <a:schemeClr val="tx1"/>
              </a:solidFill>
            </a:endParaRPr>
          </a:p>
          <a:p>
            <a:r>
              <a:rPr lang="en-US" sz="1800" dirty="0">
                <a:solidFill>
                  <a:schemeClr val="tx1"/>
                </a:solidFill>
              </a:rPr>
              <a:t>Add an extension to support “</a:t>
            </a:r>
            <a:r>
              <a:rPr lang="en-US" sz="1800" dirty="0" err="1">
                <a:solidFill>
                  <a:schemeClr val="tx1"/>
                </a:solidFill>
              </a:rPr>
              <a:t>Iwi</a:t>
            </a:r>
            <a:r>
              <a:rPr lang="en-US" sz="1800" dirty="0">
                <a:solidFill>
                  <a:schemeClr val="tx1"/>
                </a:solidFill>
              </a:rPr>
              <a:t>”</a:t>
            </a:r>
          </a:p>
          <a:p>
            <a:endParaRPr lang="en-US" dirty="0"/>
          </a:p>
          <a:p>
            <a:r>
              <a:rPr lang="en-US" dirty="0"/>
              <a:t>Constrain out animal element(card = 0..0)</a:t>
            </a:r>
            <a:endParaRPr lang="en-US" sz="1800" dirty="0">
              <a:solidFill>
                <a:schemeClr val="tx1"/>
              </a:solidFill>
            </a:endParaRPr>
          </a:p>
        </p:txBody>
      </p:sp>
      <p:cxnSp>
        <p:nvCxnSpPr>
          <p:cNvPr id="7" name="Straight Arrow Connector 6"/>
          <p:cNvCxnSpPr/>
          <p:nvPr/>
        </p:nvCxnSpPr>
        <p:spPr bwMode="auto">
          <a:xfrm flipH="1">
            <a:off x="2600325" y="2286000"/>
            <a:ext cx="2321683" cy="1524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bwMode="auto">
          <a:xfrm flipH="1" flipV="1">
            <a:off x="2362200" y="2743200"/>
            <a:ext cx="2550284" cy="3810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bwMode="auto">
          <a:xfrm flipH="1">
            <a:off x="4343400" y="3886200"/>
            <a:ext cx="569084" cy="457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bwMode="auto">
          <a:xfrm flipH="1">
            <a:off x="3637342" y="5257800"/>
            <a:ext cx="1275142" cy="83820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7656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sz="quarter" idx="1"/>
          </p:nvPr>
        </p:nvSpPr>
        <p:spPr>
          <a:xfrm>
            <a:off x="611560" y="1772816"/>
            <a:ext cx="7772400" cy="4752528"/>
          </a:xfrm>
        </p:spPr>
        <p:txBody>
          <a:bodyPr/>
          <a:lstStyle/>
          <a:p>
            <a:r>
              <a:rPr lang="en-AU" sz="2400" dirty="0"/>
              <a:t>FHIR has a standard framework for extensions</a:t>
            </a:r>
          </a:p>
          <a:p>
            <a:pPr lvl="1"/>
            <a:r>
              <a:rPr lang="en-AU" sz="2000" dirty="0"/>
              <a:t>Built into wire format</a:t>
            </a:r>
          </a:p>
          <a:p>
            <a:r>
              <a:rPr lang="en-AU" sz="2400" dirty="0"/>
              <a:t>Every FHIR element can be extended</a:t>
            </a:r>
          </a:p>
          <a:p>
            <a:pPr lvl="1"/>
            <a:r>
              <a:rPr lang="en-AU" sz="2000" dirty="0"/>
              <a:t>Including </a:t>
            </a:r>
            <a:r>
              <a:rPr lang="en-AU" sz="2000" dirty="0" err="1"/>
              <a:t>datatypes</a:t>
            </a:r>
            <a:endParaRPr lang="en-AU" sz="2000" dirty="0"/>
          </a:p>
          <a:p>
            <a:r>
              <a:rPr lang="en-AU" sz="2400" dirty="0"/>
              <a:t>Every extension has:</a:t>
            </a:r>
          </a:p>
          <a:p>
            <a:pPr lvl="1"/>
            <a:r>
              <a:rPr lang="en-AU" sz="2000" dirty="0"/>
              <a:t>Reference to a computable definition</a:t>
            </a:r>
          </a:p>
          <a:p>
            <a:pPr lvl="1"/>
            <a:r>
              <a:rPr lang="en-AU" sz="2000" dirty="0"/>
              <a:t>Value – from a set of known types</a:t>
            </a:r>
          </a:p>
          <a:p>
            <a:r>
              <a:rPr lang="en-AU" sz="2400" dirty="0"/>
              <a:t>Every system can read, write, store and exchange all legal extensions</a:t>
            </a:r>
          </a:p>
          <a:p>
            <a:r>
              <a:rPr lang="en-AU" sz="2400" dirty="0"/>
              <a:t>All extensions are valid by schema etc.</a:t>
            </a:r>
          </a:p>
        </p:txBody>
      </p:sp>
      <p:sp>
        <p:nvSpPr>
          <p:cNvPr id="4" name="Slide Number Placeholder 3"/>
          <p:cNvSpPr>
            <a:spLocks noGrp="1"/>
          </p:cNvSpPr>
          <p:nvPr>
            <p:ph type="sldNum" sz="quarter" idx="4294967295"/>
          </p:nvPr>
        </p:nvSpPr>
        <p:spPr>
          <a:xfrm>
            <a:off x="146050" y="6210300"/>
            <a:ext cx="457200" cy="457200"/>
          </a:xfrm>
          <a:prstGeom prst="ellipse">
            <a:avLst/>
          </a:prstGeom>
        </p:spPr>
        <p:txBody>
          <a:bodyPr/>
          <a:lstStyle/>
          <a:p>
            <a:pPr>
              <a:defRPr/>
            </a:pPr>
            <a:fld id="{7BA541E5-6822-8543-9807-26155EA309BB}" type="slidenum">
              <a:rPr lang="en-US" smtClean="0"/>
              <a:pPr>
                <a:defRPr/>
              </a:pPr>
              <a:t>69</a:t>
            </a:fld>
            <a:endParaRPr lang="en-US" dirty="0"/>
          </a:p>
        </p:txBody>
      </p:sp>
    </p:spTree>
    <p:extLst>
      <p:ext uri="{BB962C8B-B14F-4D97-AF65-F5344CB8AC3E}">
        <p14:creationId xmlns:p14="http://schemas.microsoft.com/office/powerpoint/2010/main" val="1017211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7</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4"/>
          </p:nvPr>
        </p:nvSpPr>
        <p:spPr/>
        <p:txBody>
          <a:bodyPr/>
          <a:lstStyle/>
          <a:p>
            <a:fld id="{5CC3E5C4-3E2B-40F1-9F2B-C46CEB0C88DF}" type="slidenum">
              <a:rPr lang="en-CA" smtClean="0"/>
              <a:pPr/>
              <a:t>70</a:t>
            </a:fld>
            <a:endParaRPr lang="en-CA" dirty="0"/>
          </a:p>
        </p:txBody>
      </p:sp>
      <p:pic>
        <p:nvPicPr>
          <p:cNvPr id="5" name="Snagit_PPT7FCC" descr="PPT7FCC.png"/>
          <p:cNvPicPr>
            <a:picLocks noChangeAspect="1"/>
          </p:cNvPicPr>
          <p:nvPr/>
        </p:nvPicPr>
        <p:blipFill>
          <a:blip r:embed="rId3" cstate="print"/>
          <a:stretch>
            <a:fillRect/>
          </a:stretch>
        </p:blipFill>
        <p:spPr>
          <a:xfrm>
            <a:off x="1852609" y="1828800"/>
            <a:ext cx="5438782" cy="44805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FHIR</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23711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responsibilities</a:t>
            </a:r>
          </a:p>
        </p:txBody>
      </p:sp>
      <p:sp>
        <p:nvSpPr>
          <p:cNvPr id="3" name="Content Placeholder 2"/>
          <p:cNvSpPr>
            <a:spLocks noGrp="1"/>
          </p:cNvSpPr>
          <p:nvPr>
            <p:ph idx="1"/>
          </p:nvPr>
        </p:nvSpPr>
        <p:spPr/>
        <p:txBody>
          <a:bodyPr/>
          <a:lstStyle/>
          <a:p>
            <a:r>
              <a:rPr lang="en-US" dirty="0"/>
              <a:t>Extensions</a:t>
            </a:r>
          </a:p>
          <a:p>
            <a:pPr lvl="1"/>
            <a:r>
              <a:rPr lang="en-US" dirty="0"/>
              <a:t>Especially modifier</a:t>
            </a:r>
          </a:p>
          <a:p>
            <a:r>
              <a:rPr lang="en-US" dirty="0"/>
              <a:t>Broken references</a:t>
            </a:r>
          </a:p>
          <a:p>
            <a:r>
              <a:rPr lang="en-US" dirty="0"/>
              <a:t>Contained resources</a:t>
            </a:r>
          </a:p>
          <a:p>
            <a:r>
              <a:rPr lang="en-US" dirty="0"/>
              <a:t>Profiles don’t change wire format</a:t>
            </a:r>
          </a:p>
        </p:txBody>
      </p:sp>
      <p:sp>
        <p:nvSpPr>
          <p:cNvPr id="4" name="Slide Number Placeholder 3"/>
          <p:cNvSpPr>
            <a:spLocks noGrp="1"/>
          </p:cNvSpPr>
          <p:nvPr>
            <p:ph type="sldNum" sz="quarter" idx="4"/>
          </p:nvPr>
        </p:nvSpPr>
        <p:spPr/>
        <p:txBody>
          <a:bodyPr/>
          <a:lstStyle/>
          <a:p>
            <a:fld id="{5CC3E5C4-3E2B-40F1-9F2B-C46CEB0C88DF}" type="slidenum">
              <a:rPr lang="en-CA" smtClean="0"/>
              <a:pPr/>
              <a:t>72</a:t>
            </a:fld>
            <a:endParaRPr lang="en-CA" dirty="0"/>
          </a:p>
        </p:txBody>
      </p:sp>
    </p:spTree>
    <p:extLst>
      <p:ext uri="{BB962C8B-B14F-4D97-AF65-F5344CB8AC3E}">
        <p14:creationId xmlns:p14="http://schemas.microsoft.com/office/powerpoint/2010/main" val="1618992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idx="1"/>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4"/>
          </p:nvPr>
        </p:nvSpPr>
        <p:spPr/>
        <p:txBody>
          <a:bodyPr/>
          <a:lstStyle/>
          <a:p>
            <a:fld id="{5CC3E5C4-3E2B-40F1-9F2B-C46CEB0C88DF}" type="slidenum">
              <a:rPr lang="en-CA" smtClean="0"/>
              <a:pPr/>
              <a:t>73</a:t>
            </a:fld>
            <a:endParaRPr lang="en-CA"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grpSp>
        <p:nvGrpSpPr>
          <p:cNvPr id="13" name="Group 12"/>
          <p:cNvGrpSpPr/>
          <p:nvPr/>
        </p:nvGrpSpPr>
        <p:grpSpPr>
          <a:xfrm>
            <a:off x="4788022" y="4651002"/>
            <a:ext cx="3744418" cy="1077218"/>
            <a:chOff x="4788022" y="4651002"/>
            <a:chExt cx="3744418" cy="1077218"/>
          </a:xfrm>
        </p:grpSpPr>
        <p:sp>
          <p:nvSpPr>
            <p:cNvPr id="9" name="Right Arrow 8"/>
            <p:cNvSpPr/>
            <p:nvPr/>
          </p:nvSpPr>
          <p:spPr bwMode="auto">
            <a:xfrm rot="10800000">
              <a:off x="4788024" y="4653136"/>
              <a:ext cx="20162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0" name="Right Arrow 9"/>
            <p:cNvSpPr/>
            <p:nvPr/>
          </p:nvSpPr>
          <p:spPr bwMode="auto">
            <a:xfrm rot="10800000">
              <a:off x="4788022" y="5237585"/>
              <a:ext cx="2016225"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7020272" y="4651002"/>
              <a:ext cx="1512168" cy="1077218"/>
            </a:xfrm>
            <a:prstGeom prst="rect">
              <a:avLst/>
            </a:prstGeom>
            <a:noFill/>
          </p:spPr>
          <p:txBody>
            <a:bodyPr wrap="square" rtlCol="0">
              <a:spAutoFit/>
            </a:bodyPr>
            <a:lstStyle/>
            <a:p>
              <a:r>
                <a:rPr lang="en-US" sz="3200" dirty="0">
                  <a:solidFill>
                    <a:schemeClr val="accent1"/>
                  </a:solidFill>
                </a:rPr>
                <a:t>Near</a:t>
              </a:r>
            </a:p>
            <a:p>
              <a:r>
                <a:rPr lang="en-US" sz="3200" dirty="0">
                  <a:solidFill>
                    <a:schemeClr val="accent1"/>
                  </a:solidFill>
                </a:rPr>
                <a:t>Term</a:t>
              </a:r>
              <a:endParaRPr lang="en-CA" sz="3200" dirty="0">
                <a:solidFill>
                  <a:schemeClr val="accent1"/>
                </a:solidFill>
              </a:endParaRPr>
            </a:p>
          </p:txBody>
        </p:sp>
      </p:grpSp>
    </p:spTree>
    <p:extLst>
      <p:ext uri="{BB962C8B-B14F-4D97-AF65-F5344CB8AC3E}">
        <p14:creationId xmlns:p14="http://schemas.microsoft.com/office/powerpoint/2010/main" val="2174586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Architecture</a:t>
            </a:r>
            <a:endParaRPr lang="en-AU" dirty="0"/>
          </a:p>
        </p:txBody>
      </p:sp>
      <p:sp>
        <p:nvSpPr>
          <p:cNvPr id="3" name="Content Placeholder 2"/>
          <p:cNvSpPr>
            <a:spLocks noGrp="1"/>
          </p:cNvSpPr>
          <p:nvPr>
            <p:ph sz="quarter" idx="1"/>
          </p:nvPr>
        </p:nvSpPr>
        <p:spPr/>
        <p:txBody>
          <a:bodyPr/>
          <a:lstStyle/>
          <a:p>
            <a:r>
              <a:rPr lang="en-AU" sz="2400" dirty="0"/>
              <a:t>Standalone FHIR Server</a:t>
            </a:r>
          </a:p>
          <a:p>
            <a:r>
              <a:rPr lang="en-AU" sz="2400" dirty="0"/>
              <a:t>A FHIR Server in front of an existing application (e.g. SQL)</a:t>
            </a:r>
          </a:p>
          <a:p>
            <a:pPr lvl="1"/>
            <a:r>
              <a:rPr lang="en-AU" sz="2000" dirty="0"/>
              <a:t>FHIR as front end to an XDS server (“MHD”)</a:t>
            </a:r>
          </a:p>
          <a:p>
            <a:r>
              <a:rPr lang="en-AU" sz="2400" dirty="0"/>
              <a:t>An interface engine that ‘speaks’ FHIR</a:t>
            </a:r>
          </a:p>
          <a:p>
            <a:r>
              <a:rPr lang="en-AU" sz="2400" dirty="0"/>
              <a:t>A tablet/mobile phone application</a:t>
            </a:r>
          </a:p>
          <a:p>
            <a:r>
              <a:rPr lang="en-AU" sz="2400" dirty="0"/>
              <a:t>Web portal uses FHIR to access other systems</a:t>
            </a:r>
          </a:p>
          <a:p>
            <a:r>
              <a:rPr lang="en-AU" sz="2400" dirty="0"/>
              <a:t>A healthcare application that access information from multiple systems as well as it’s own server</a:t>
            </a:r>
          </a:p>
          <a:p>
            <a:r>
              <a:rPr lang="en-AU" sz="2400" dirty="0"/>
              <a:t>Smart-On-FHIR – an EHR plug-in framework</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74</a:t>
            </a:fld>
            <a:endParaRPr lang="en-US" dirty="0"/>
          </a:p>
        </p:txBody>
      </p:sp>
    </p:spTree>
    <p:extLst>
      <p:ext uri="{BB962C8B-B14F-4D97-AF65-F5344CB8AC3E}">
        <p14:creationId xmlns:p14="http://schemas.microsoft.com/office/powerpoint/2010/main" val="705395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sz="quarter" idx="1"/>
          </p:nvPr>
        </p:nvSpPr>
        <p:spPr/>
        <p:txBody>
          <a:bodyPr/>
          <a:lstStyle/>
          <a:p>
            <a:r>
              <a:rPr lang="en-AU" dirty="0"/>
              <a:t>Reference Implementations – object models, parsers, </a:t>
            </a:r>
            <a:r>
              <a:rPr lang="en-AU" dirty="0" err="1"/>
              <a:t>serializers</a:t>
            </a:r>
            <a:r>
              <a:rPr lang="en-AU" dirty="0"/>
              <a:t>, clients, </a:t>
            </a:r>
            <a:r>
              <a:rPr lang="en-AU" dirty="0" err="1"/>
              <a:t>validators</a:t>
            </a:r>
            <a:r>
              <a:rPr lang="en-AU" dirty="0"/>
              <a:t>, utilities</a:t>
            </a:r>
          </a:p>
          <a:p>
            <a:r>
              <a:rPr lang="en-AU" dirty="0"/>
              <a:t>Schema, </a:t>
            </a:r>
            <a:r>
              <a:rPr lang="en-AU" dirty="0" err="1"/>
              <a:t>Schematron</a:t>
            </a:r>
            <a:r>
              <a:rPr lang="en-AU" dirty="0"/>
              <a:t>, Validation Pack</a:t>
            </a:r>
          </a:p>
          <a:p>
            <a:r>
              <a:rPr lang="en-AU" dirty="0" err="1"/>
              <a:t>1000’s</a:t>
            </a:r>
            <a:r>
              <a:rPr lang="en-AU" dirty="0"/>
              <a:t> of examples </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75</a:t>
            </a:fld>
            <a:endParaRPr lang="en-US" dirty="0"/>
          </a:p>
        </p:txBody>
      </p:sp>
    </p:spTree>
    <p:extLst>
      <p:ext uri="{BB962C8B-B14F-4D97-AF65-F5344CB8AC3E}">
        <p14:creationId xmlns:p14="http://schemas.microsoft.com/office/powerpoint/2010/main" val="3134955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sz="quarter" idx="1"/>
          </p:nvPr>
        </p:nvSpPr>
        <p:spPr/>
        <p:txBody>
          <a:bodyPr/>
          <a:lstStyle/>
          <a:p>
            <a:r>
              <a:rPr lang="en-AU" dirty="0"/>
              <a:t>Use the servers to explore how it works</a:t>
            </a:r>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to read the specification</a:t>
            </a:r>
          </a:p>
          <a:p>
            <a:pPr lvl="2"/>
            <a:r>
              <a:rPr lang="en-AU" dirty="0"/>
              <a:t>(RTFS)</a:t>
            </a:r>
          </a:p>
          <a:p>
            <a:pPr lvl="1"/>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76</a:t>
            </a:fld>
            <a:endParaRPr lang="en-US" dirty="0"/>
          </a:p>
        </p:txBody>
      </p:sp>
    </p:spTree>
    <p:extLst>
      <p:ext uri="{BB962C8B-B14F-4D97-AF65-F5344CB8AC3E}">
        <p14:creationId xmlns:p14="http://schemas.microsoft.com/office/powerpoint/2010/main" val="3779567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Connectathons</a:t>
            </a:r>
            <a:endParaRPr lang="en-AU" dirty="0"/>
          </a:p>
        </p:txBody>
      </p:sp>
      <p:sp>
        <p:nvSpPr>
          <p:cNvPr id="3" name="Content Placeholder 2"/>
          <p:cNvSpPr>
            <a:spLocks noGrp="1"/>
          </p:cNvSpPr>
          <p:nvPr>
            <p:ph sz="quarter" idx="1"/>
          </p:nvPr>
        </p:nvSpPr>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77</a:t>
            </a:fld>
            <a:endParaRPr lang="en-US" dirty="0"/>
          </a:p>
        </p:txBody>
      </p:sp>
    </p:spTree>
    <p:extLst>
      <p:ext uri="{BB962C8B-B14F-4D97-AF65-F5344CB8AC3E}">
        <p14:creationId xmlns:p14="http://schemas.microsoft.com/office/powerpoint/2010/main" val="4202921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Implementation Assistance</a:t>
            </a:r>
            <a:endParaRPr lang="en-AU" dirty="0"/>
          </a:p>
        </p:txBody>
      </p:sp>
      <p:sp>
        <p:nvSpPr>
          <p:cNvPr id="4" name="Slide Number Placeholder 3"/>
          <p:cNvSpPr>
            <a:spLocks noGrp="1"/>
          </p:cNvSpPr>
          <p:nvPr>
            <p:ph type="sldNum" sz="quarter" idx="4"/>
          </p:nvPr>
        </p:nvSpPr>
        <p:spPr>
          <a:xfrm>
            <a:off x="179388" y="6303963"/>
            <a:ext cx="720725" cy="220662"/>
          </a:xfrm>
        </p:spPr>
        <p:txBody>
          <a:bodyPr/>
          <a:lstStyle/>
          <a:p>
            <a:fld id="{7BA541E5-6822-8543-9807-26155EA309BB}" type="slidenum">
              <a:rPr lang="en-US" smtClean="0"/>
              <a:pPr/>
              <a:t>78</a:t>
            </a:fld>
            <a:endParaRPr lang="en-US" dirty="0"/>
          </a:p>
        </p:txBody>
      </p:sp>
      <p:pic>
        <p:nvPicPr>
          <p:cNvPr id="7" name="Snagit_PPT35C0" descr="PPT35C0.png"/>
          <p:cNvPicPr>
            <a:picLocks noGrp="1" noChangeAspect="1"/>
          </p:cNvPicPr>
          <p:nvPr>
            <p:ph idx="1"/>
          </p:nvPr>
        </p:nvPicPr>
        <p:blipFill>
          <a:blip r:embed="rId3" cstate="print"/>
          <a:stretch>
            <a:fillRect/>
          </a:stretch>
        </p:blipFill>
        <p:spPr>
          <a:xfrm>
            <a:off x="1331640" y="3212976"/>
            <a:ext cx="2649484" cy="2649484"/>
          </a:xfrm>
        </p:spPr>
      </p:pic>
      <p:pic>
        <p:nvPicPr>
          <p:cNvPr id="9" name="Snagit_PPT4B35" descr="PPT4B35.png"/>
          <p:cNvPicPr>
            <a:picLocks noChangeAspect="1"/>
          </p:cNvPicPr>
          <p:nvPr/>
        </p:nvPicPr>
        <p:blipFill>
          <a:blip r:embed="rId4" cstate="print"/>
          <a:stretch>
            <a:fillRect/>
          </a:stretch>
        </p:blipFill>
        <p:spPr>
          <a:xfrm>
            <a:off x="2051720" y="1700808"/>
            <a:ext cx="3696411" cy="1008112"/>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5580112" y="2780928"/>
            <a:ext cx="3148608" cy="3148609"/>
          </a:xfrm>
          <a:prstGeom prst="rect">
            <a:avLst/>
          </a:prstGeom>
          <a:noFill/>
        </p:spPr>
      </p:pic>
      <p:sp>
        <p:nvSpPr>
          <p:cNvPr id="8" name="TextBox 7"/>
          <p:cNvSpPr txBox="1"/>
          <p:nvPr/>
        </p:nvSpPr>
        <p:spPr>
          <a:xfrm>
            <a:off x="6804248" y="5589240"/>
            <a:ext cx="1800200" cy="369332"/>
          </a:xfrm>
          <a:prstGeom prst="rect">
            <a:avLst/>
          </a:prstGeom>
          <a:noFill/>
        </p:spPr>
        <p:txBody>
          <a:bodyPr wrap="square" rtlCol="0">
            <a:spAutoFit/>
          </a:bodyPr>
          <a:lstStyle/>
          <a:p>
            <a:r>
              <a:rPr lang="en-US" dirty="0"/>
              <a:t>chat.fhir.org</a:t>
            </a:r>
          </a:p>
        </p:txBody>
      </p:sp>
      <p:sp>
        <p:nvSpPr>
          <p:cNvPr id="10" name="TextBox 9"/>
          <p:cNvSpPr txBox="1"/>
          <p:nvPr/>
        </p:nvSpPr>
        <p:spPr>
          <a:xfrm>
            <a:off x="395536" y="6021288"/>
            <a:ext cx="5472608" cy="369332"/>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1619672" y="2708920"/>
            <a:ext cx="4680520" cy="369332"/>
          </a:xfrm>
          <a:prstGeom prst="rect">
            <a:avLst/>
          </a:prstGeom>
          <a:noFill/>
        </p:spPr>
        <p:txBody>
          <a:bodyPr wrap="square" rtlCol="0">
            <a:spAutoFit/>
          </a:bodyPr>
          <a:lstStyle/>
          <a:p>
            <a:r>
              <a:rPr lang="en-US" dirty="0"/>
              <a:t>http://gforge.hl7.org/gf/project/fhir/tracker</a:t>
            </a:r>
          </a:p>
        </p:txBody>
      </p:sp>
    </p:spTree>
    <p:extLst>
      <p:ext uri="{BB962C8B-B14F-4D97-AF65-F5344CB8AC3E}">
        <p14:creationId xmlns:p14="http://schemas.microsoft.com/office/powerpoint/2010/main" val="3374468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a:t>
            </a:r>
            <a:endParaRPr lang="en-CA" dirty="0"/>
          </a:p>
        </p:txBody>
      </p:sp>
      <p:sp>
        <p:nvSpPr>
          <p:cNvPr id="3" name="Content Placeholder 2"/>
          <p:cNvSpPr>
            <a:spLocks noGrp="1"/>
          </p:cNvSpPr>
          <p:nvPr>
            <p:ph idx="1"/>
          </p:nvPr>
        </p:nvSpPr>
        <p:spPr/>
        <p:txBody>
          <a:bodyPr/>
          <a:lstStyle/>
          <a:p>
            <a:r>
              <a:rPr lang="en-US"/>
              <a:t>No expectation that people will migrate existing interfaces any time soon.</a:t>
            </a:r>
          </a:p>
          <a:p>
            <a:r>
              <a:rPr lang="en-US"/>
              <a:t>Initial adopters will be green-field, new technology</a:t>
            </a:r>
          </a:p>
          <a:p>
            <a:r>
              <a:rPr lang="en-US"/>
              <a:t>FHIR may see use behind the scenes in v2 systems before it sees use over the wire</a:t>
            </a:r>
          </a:p>
          <a:p>
            <a:r>
              <a:rPr lang="en-US"/>
              <a:t>Forthcoming policy initiatives may necessitate revisiting existing interfaces</a:t>
            </a:r>
            <a:endParaRPr lang="en-CA" dirty="0"/>
          </a:p>
        </p:txBody>
      </p:sp>
    </p:spTree>
    <p:extLst>
      <p:ext uri="{BB962C8B-B14F-4D97-AF65-F5344CB8AC3E}">
        <p14:creationId xmlns:p14="http://schemas.microsoft.com/office/powerpoint/2010/main" val="44790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Your Objective…</a:t>
            </a:r>
          </a:p>
        </p:txBody>
      </p:sp>
      <p:sp>
        <p:nvSpPr>
          <p:cNvPr id="3" name="Content Placeholder 2"/>
          <p:cNvSpPr>
            <a:spLocks noGrp="1"/>
          </p:cNvSpPr>
          <p:nvPr>
            <p:ph idx="1"/>
          </p:nvPr>
        </p:nvSpPr>
        <p:spPr/>
        <p:txBody>
          <a:bodyPr/>
          <a:lstStyle/>
          <a:p>
            <a:r>
              <a:rPr lang="en-US" dirty="0"/>
              <a:t>What’s the single most important thing for you to get out of today’s course?</a:t>
            </a:r>
          </a:p>
        </p:txBody>
      </p:sp>
      <p:sp>
        <p:nvSpPr>
          <p:cNvPr id="4" name="Slide Number Placeholder 3"/>
          <p:cNvSpPr>
            <a:spLocks noGrp="1"/>
          </p:cNvSpPr>
          <p:nvPr>
            <p:ph type="sldNum" sz="quarter" idx="4"/>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87002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idx="1"/>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Tree>
    <p:extLst>
      <p:ext uri="{BB962C8B-B14F-4D97-AF65-F5344CB8AC3E}">
        <p14:creationId xmlns:p14="http://schemas.microsoft.com/office/powerpoint/2010/main" val="3072145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idx="1"/>
          </p:nvPr>
        </p:nvSpPr>
        <p:spPr/>
        <p:txBody>
          <a:bodyPr/>
          <a:lstStyle/>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Focus of Profile in </a:t>
            </a:r>
            <a:r>
              <a:rPr lang="en-US" dirty="0" err="1"/>
              <a:t>STU3</a:t>
            </a:r>
            <a:endParaRPr lang="en-US" dirty="0"/>
          </a:p>
          <a:p>
            <a:r>
              <a:rPr lang="en-US" dirty="0"/>
              <a:t>Argonaut</a:t>
            </a:r>
            <a:endParaRPr lang="en-CA"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81</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
        <p:nvSpPr>
          <p:cNvPr id="5" name="Text Placeholder 4"/>
          <p:cNvSpPr>
            <a:spLocks noGrp="1"/>
          </p:cNvSpPr>
          <p:nvPr>
            <p:ph type="body" idx="1"/>
          </p:nvPr>
        </p:nvSpPr>
        <p:spPr/>
        <p:txBody>
          <a:bodyPr/>
          <a:lstStyle/>
          <a:p>
            <a:endParaRPr lang="en-CA" dirty="0"/>
          </a:p>
        </p:txBody>
      </p:sp>
      <p:sp>
        <p:nvSpPr>
          <p:cNvPr id="4" name="Slide Number Placeholder 3"/>
          <p:cNvSpPr>
            <a:spLocks noGrp="1"/>
          </p:cNvSpPr>
          <p:nvPr>
            <p:ph type="sldNum" sz="quarter" idx="4294967295"/>
          </p:nvPr>
        </p:nvSpPr>
        <p:spPr>
          <a:xfrm>
            <a:off x="0" y="6303963"/>
            <a:ext cx="720725" cy="220662"/>
          </a:xfrm>
          <a:prstGeom prst="rect">
            <a:avLst/>
          </a:prstGeom>
        </p:spPr>
        <p:txBody>
          <a:bodyPr/>
          <a:lstStyle/>
          <a:p>
            <a:fld id="{5CC3E5C4-3E2B-40F1-9F2B-C46CEB0C88DF}" type="slidenum">
              <a:rPr lang="en-CA" smtClean="0"/>
              <a:pPr/>
              <a:t>82</a:t>
            </a:fld>
            <a:endParaRPr lang="en-CA" dirty="0"/>
          </a:p>
        </p:txBody>
      </p:sp>
    </p:spTree>
    <p:extLst>
      <p:ext uri="{BB962C8B-B14F-4D97-AF65-F5344CB8AC3E}">
        <p14:creationId xmlns:p14="http://schemas.microsoft.com/office/powerpoint/2010/main" val="3460745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idx="1"/>
          </p:nvPr>
        </p:nvSpPr>
        <p:spPr/>
        <p:txBody>
          <a:bodyPr/>
          <a:lstStyle/>
          <a:p>
            <a:pPr lvl="0"/>
            <a:r>
              <a:rPr lang="en-AU" sz="2800" dirty="0"/>
              <a:t>Currently </a:t>
            </a:r>
            <a:r>
              <a:rPr lang="en-AU" sz="2800" dirty="0" err="1"/>
              <a:t>DSTU</a:t>
            </a:r>
            <a:r>
              <a:rPr lang="en-AU" sz="2800" dirty="0"/>
              <a:t>-2</a:t>
            </a:r>
          </a:p>
          <a:p>
            <a:pPr lvl="0"/>
            <a:r>
              <a:rPr lang="en-AU" sz="2800" baseline="0" dirty="0"/>
              <a:t>Changed to “STU”  = Standard</a:t>
            </a:r>
            <a:r>
              <a:rPr lang="en-AU" sz="2800" dirty="0"/>
              <a:t> for Trial Use – </a:t>
            </a:r>
            <a:r>
              <a:rPr lang="en-AU" sz="2800" dirty="0" err="1"/>
              <a:t>FHIR</a:t>
            </a:r>
            <a:r>
              <a:rPr lang="en-AU" sz="2800" dirty="0"/>
              <a:t> IS A WORKING STANDARD</a:t>
            </a:r>
            <a:endParaRPr lang="en-AU" sz="2400" baseline="0" dirty="0"/>
          </a:p>
          <a:p>
            <a:pPr lvl="0"/>
            <a:r>
              <a:rPr lang="en-AU" sz="2800" dirty="0" err="1"/>
              <a:t>STU3</a:t>
            </a:r>
            <a:r>
              <a:rPr lang="en-AU" sz="2800" dirty="0"/>
              <a:t> planned for end of 2016</a:t>
            </a:r>
          </a:p>
          <a:p>
            <a:pPr lvl="0"/>
            <a:r>
              <a:rPr lang="en-AU" sz="2400" dirty="0"/>
              <a:t>Normative is around 2.5 years out</a:t>
            </a:r>
          </a:p>
          <a:p>
            <a:pPr lvl="1"/>
            <a:r>
              <a:rPr lang="en-AU" sz="2000" dirty="0"/>
              <a:t>We want *lots* of implementation experience before committing to backward compatibility</a:t>
            </a:r>
          </a:p>
          <a:p>
            <a:pPr lvl="0"/>
            <a:endParaRPr lang="en-CA" sz="2800" dirty="0"/>
          </a:p>
        </p:txBody>
      </p:sp>
      <p:sp>
        <p:nvSpPr>
          <p:cNvPr id="4" name="Slide Number Placeholder 3"/>
          <p:cNvSpPr>
            <a:spLocks noGrp="1"/>
          </p:cNvSpPr>
          <p:nvPr>
            <p:ph type="sldNum" sz="quarter" idx="4"/>
          </p:nvPr>
        </p:nvSpPr>
        <p:spPr/>
        <p:txBody>
          <a:bodyPr/>
          <a:lstStyle/>
          <a:p>
            <a:fld id="{5CC3E5C4-3E2B-40F1-9F2B-C46CEB0C88DF}" type="slidenum">
              <a:rPr lang="en-CA" smtClean="0"/>
              <a:pPr/>
              <a:t>83</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Steps for </a:t>
            </a:r>
            <a:r>
              <a:rPr lang="en-AU" b="1" dirty="0"/>
              <a:t>you</a:t>
            </a:r>
          </a:p>
        </p:txBody>
      </p:sp>
      <p:sp>
        <p:nvSpPr>
          <p:cNvPr id="3" name="Content Placeholder 2"/>
          <p:cNvSpPr>
            <a:spLocks noGrp="1"/>
          </p:cNvSpPr>
          <p:nvPr>
            <p:ph idx="1"/>
          </p:nvPr>
        </p:nvSpPr>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endParaRPr lang="en-AU" sz="1800" dirty="0"/>
          </a:p>
          <a:p>
            <a:r>
              <a:rPr lang="en-AU" sz="1800" dirty="0"/>
              <a:t>Comment on the spec </a:t>
            </a:r>
            <a:r>
              <a:rPr lang="en-AU" sz="1400" dirty="0"/>
              <a:t>(link on each page)</a:t>
            </a:r>
          </a:p>
          <a:p>
            <a:r>
              <a:rPr lang="en-AU" sz="1800" dirty="0"/>
              <a:t>Follow #FHIR on Twitter</a:t>
            </a:r>
          </a:p>
          <a:p>
            <a:r>
              <a:rPr lang="en-AU" sz="1800" dirty="0"/>
              <a:t>Developer </a:t>
            </a:r>
            <a:r>
              <a:rPr lang="en-AU" sz="1800" dirty="0" err="1"/>
              <a:t>devdays</a:t>
            </a:r>
            <a:endParaRPr lang="en-AU" sz="1800" dirty="0"/>
          </a:p>
          <a:p>
            <a:pPr lvl="1"/>
            <a:r>
              <a:rPr lang="en-AU" sz="1800" dirty="0">
                <a:ea typeface="+mn-ea"/>
                <a:cs typeface="+mn-cs"/>
              </a:rPr>
              <a:t>http://fhir.furore.com/Events/DevDays2016</a:t>
            </a:r>
          </a:p>
          <a:p>
            <a:r>
              <a:rPr lang="en-AU" sz="1800" dirty="0"/>
              <a:t>Shape the specification:</a:t>
            </a:r>
          </a:p>
          <a:p>
            <a:pPr lvl="1"/>
            <a:r>
              <a:rPr lang="en-AU" sz="1600" dirty="0"/>
              <a:t>Join the FHIR track at this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4"/>
          </p:nvPr>
        </p:nvSpPr>
        <p:spPr/>
        <p:txBody>
          <a:bodyPr/>
          <a:lstStyle/>
          <a:p>
            <a:fld id="{5CC3E5C4-3E2B-40F1-9F2B-C46CEB0C88DF}" type="slidenum">
              <a:rPr lang="en-CA" smtClean="0"/>
              <a:pPr/>
              <a:t>84</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6876256" y="260648"/>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5580112" y="1844824"/>
            <a:ext cx="2836867" cy="1886294"/>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06500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idx="1"/>
          </p:nvPr>
        </p:nvSpPr>
        <p:spPr/>
        <p:txBody>
          <a:bodyPr/>
          <a:lstStyle/>
          <a:p>
            <a:r>
              <a:rPr lang="en-US" dirty="0"/>
              <a:t>Resources (building blocks)</a:t>
            </a:r>
          </a:p>
          <a:p>
            <a:r>
              <a:rPr lang="en-US" dirty="0"/>
              <a:t>Profiling / Extensions</a:t>
            </a:r>
          </a:p>
          <a:p>
            <a:r>
              <a:rPr lang="en-US" dirty="0"/>
              <a:t>Methodology</a:t>
            </a:r>
          </a:p>
          <a:p>
            <a:pPr lvl="1"/>
            <a:r>
              <a:rPr lang="en-US" dirty="0"/>
              <a:t>Versioning, Bundles, Profiles,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4"/>
          </p:nvPr>
        </p:nvSpPr>
        <p:spPr/>
        <p:txBody>
          <a:bodyPr/>
          <a:lstStyle/>
          <a:p>
            <a:fld id="{5CC3E5C4-3E2B-40F1-9F2B-C46CEB0C88DF}" type="slidenum">
              <a:rPr lang="en-CA" smtClean="0"/>
              <a:pPr/>
              <a:t>86</a:t>
            </a:fld>
            <a:endParaRPr lang="en-CA" dirty="0"/>
          </a:p>
        </p:txBody>
      </p:sp>
    </p:spTree>
    <p:extLst>
      <p:ext uri="{BB962C8B-B14F-4D97-AF65-F5344CB8AC3E}">
        <p14:creationId xmlns:p14="http://schemas.microsoft.com/office/powerpoint/2010/main" val="37254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a:t>
            </a:r>
          </a:p>
        </p:txBody>
      </p:sp>
      <p:sp>
        <p:nvSpPr>
          <p:cNvPr id="3" name="Content Placeholder 2"/>
          <p:cNvSpPr>
            <a:spLocks noGrp="1"/>
          </p:cNvSpPr>
          <p:nvPr>
            <p:ph idx="1"/>
          </p:nvPr>
        </p:nvSpPr>
        <p:spPr>
          <a:xfrm>
            <a:off x="457200" y="1772818"/>
            <a:ext cx="8229600" cy="5040558"/>
          </a:xfrm>
        </p:spPr>
        <p:txBody>
          <a:bodyPr>
            <a:noAutofit/>
          </a:bodyPr>
          <a:lstStyle/>
          <a:p>
            <a:r>
              <a:rPr lang="en-US" sz="1400" dirty="0"/>
              <a:t>Predefined Resources &amp; API</a:t>
            </a:r>
          </a:p>
          <a:p>
            <a:pPr lvl="1"/>
            <a:r>
              <a:rPr lang="en-US" sz="1200" dirty="0"/>
              <a:t>Analysis already done, and can be safely extended</a:t>
            </a:r>
          </a:p>
          <a:p>
            <a:r>
              <a:rPr lang="en-US" sz="1400" dirty="0"/>
              <a:t>All paradigms, All Architectures, All Clients</a:t>
            </a:r>
          </a:p>
          <a:p>
            <a:pPr lvl="1"/>
            <a:r>
              <a:rPr lang="en-US" sz="1200" dirty="0"/>
              <a:t>Thick client, browser, mobile, devices</a:t>
            </a:r>
          </a:p>
          <a:p>
            <a:r>
              <a:rPr lang="en-US" sz="1400" dirty="0"/>
              <a:t>Implementer friendly</a:t>
            </a:r>
          </a:p>
          <a:p>
            <a:pPr lvl="1"/>
            <a:r>
              <a:rPr lang="en-US" sz="1200" dirty="0"/>
              <a:t>Simple to understand and access with examples</a:t>
            </a:r>
          </a:p>
          <a:p>
            <a:pPr lvl="1"/>
            <a:r>
              <a:rPr lang="en-US" sz="1200" dirty="0"/>
              <a:t>Familiar tooling &amp; familiar technologies – XML/JSON, HTTP, SSL, </a:t>
            </a:r>
            <a:r>
              <a:rPr lang="en-US" sz="1200" dirty="0" err="1"/>
              <a:t>OAuth</a:t>
            </a:r>
            <a:endParaRPr lang="en-US" sz="1200" dirty="0"/>
          </a:p>
          <a:p>
            <a:pPr lvl="1"/>
            <a:r>
              <a:rPr lang="en-US" sz="1200" dirty="0"/>
              <a:t>Libraries available – HAPI, </a:t>
            </a:r>
            <a:r>
              <a:rPr lang="en-US" sz="1200" dirty="0" err="1"/>
              <a:t>Furore</a:t>
            </a:r>
            <a:r>
              <a:rPr lang="en-US" sz="1200" dirty="0"/>
              <a:t>, reference implementation</a:t>
            </a:r>
          </a:p>
          <a:p>
            <a:r>
              <a:rPr lang="en-US" sz="1400" dirty="0"/>
              <a:t>Mobile friendly</a:t>
            </a:r>
          </a:p>
          <a:p>
            <a:pPr lvl="1"/>
            <a:r>
              <a:rPr lang="en-US" sz="1200" dirty="0"/>
              <a:t>Concise, REST API &amp; JSON</a:t>
            </a:r>
          </a:p>
          <a:p>
            <a:r>
              <a:rPr lang="en-US" sz="1400" dirty="0"/>
              <a:t>Don’t need to understand HealthCare domain to implement</a:t>
            </a:r>
          </a:p>
          <a:p>
            <a:pPr lvl="1"/>
            <a:r>
              <a:rPr lang="en-US" sz="1200" dirty="0"/>
              <a:t>Developers or Analysts</a:t>
            </a:r>
          </a:p>
          <a:p>
            <a:r>
              <a:rPr lang="en-US" sz="1400" dirty="0"/>
              <a:t>Already in use Internationally</a:t>
            </a:r>
          </a:p>
          <a:p>
            <a:pPr lvl="1"/>
            <a:r>
              <a:rPr lang="en-US" sz="1400" dirty="0"/>
              <a:t>70 Organizations, 20 Countries, all Continents (except Antarctica)</a:t>
            </a:r>
          </a:p>
          <a:p>
            <a:pPr lvl="1"/>
            <a:r>
              <a:rPr lang="en-US" sz="1400" dirty="0"/>
              <a:t>Involvement from Providers, Vendors, Payers, Governments</a:t>
            </a:r>
          </a:p>
          <a:p>
            <a:r>
              <a:rPr lang="en-US" sz="1400" dirty="0"/>
              <a:t>Large community for support</a:t>
            </a:r>
          </a:p>
          <a:p>
            <a:endParaRPr lang="en-US" sz="1400" dirty="0"/>
          </a:p>
          <a:p>
            <a:endParaRPr lang="en-US" sz="1400" dirty="0"/>
          </a:p>
        </p:txBody>
      </p:sp>
      <p:sp>
        <p:nvSpPr>
          <p:cNvPr id="4" name="TextBox 3"/>
          <p:cNvSpPr txBox="1"/>
          <p:nvPr/>
        </p:nvSpPr>
        <p:spPr>
          <a:xfrm>
            <a:off x="683568" y="6021288"/>
            <a:ext cx="6625657" cy="369332"/>
          </a:xfrm>
          <a:prstGeom prst="rect">
            <a:avLst/>
          </a:prstGeom>
          <a:noFill/>
        </p:spPr>
        <p:txBody>
          <a:bodyPr wrap="none" rtlCol="0">
            <a:spAutoFit/>
          </a:bodyPr>
          <a:lstStyle/>
          <a:p>
            <a:r>
              <a:rPr lang="en-US" dirty="0">
                <a:solidFill>
                  <a:schemeClr val="tx1"/>
                </a:solidFill>
                <a:latin typeface="+mn-lt"/>
                <a:ea typeface="+mn-ea"/>
              </a:rPr>
              <a:t>Results in faster, cheaper deployments that are more re-usable</a:t>
            </a:r>
            <a:r>
              <a:rPr lang="en-US" dirty="0"/>
              <a:t> </a:t>
            </a:r>
          </a:p>
        </p:txBody>
      </p:sp>
    </p:spTree>
    <p:custDataLst>
      <p:tags r:id="rId1"/>
    </p:custDataLst>
    <p:extLst>
      <p:ext uri="{BB962C8B-B14F-4D97-AF65-F5344CB8AC3E}">
        <p14:creationId xmlns:p14="http://schemas.microsoft.com/office/powerpoint/2010/main" val="732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&amp; Cost of Integration</a:t>
            </a:r>
          </a:p>
        </p:txBody>
      </p:sp>
      <p:sp>
        <p:nvSpPr>
          <p:cNvPr id="3" name="Content Placeholder 2"/>
          <p:cNvSpPr>
            <a:spLocks noGrp="1"/>
          </p:cNvSpPr>
          <p:nvPr>
            <p:ph idx="1"/>
          </p:nvPr>
        </p:nvSpPr>
        <p:spPr/>
        <p:txBody>
          <a:bodyPr>
            <a:normAutofit/>
          </a:bodyPr>
          <a:lstStyle/>
          <a:p>
            <a:r>
              <a:rPr lang="en-AU" sz="2800" dirty="0"/>
              <a:t>These factors will drive down the cost of integration and interoperability </a:t>
            </a:r>
          </a:p>
          <a:p>
            <a:pPr lvl="1"/>
            <a:r>
              <a:rPr lang="en-AU" sz="2600" dirty="0"/>
              <a:t>Easier to Develop</a:t>
            </a:r>
          </a:p>
          <a:p>
            <a:pPr lvl="1"/>
            <a:r>
              <a:rPr lang="en-AU" sz="2600" dirty="0"/>
              <a:t>Easier to Troubleshoot</a:t>
            </a:r>
          </a:p>
          <a:p>
            <a:pPr lvl="1"/>
            <a:r>
              <a:rPr lang="en-AU" sz="2600" dirty="0"/>
              <a:t>Easier to Leverage in production</a:t>
            </a:r>
          </a:p>
          <a:p>
            <a:pPr lvl="1"/>
            <a:r>
              <a:rPr lang="en-AU" sz="2600" dirty="0"/>
              <a:t>More people to do the work (less expensive consultants)</a:t>
            </a:r>
          </a:p>
          <a:p>
            <a:r>
              <a:rPr lang="en-AU" sz="2800" dirty="0"/>
              <a:t>Competing approaches will have to match the cost, or disappear – effect is already being felt</a:t>
            </a:r>
          </a:p>
        </p:txBody>
      </p:sp>
    </p:spTree>
    <p:extLst>
      <p:ext uri="{BB962C8B-B14F-4D97-AF65-F5344CB8AC3E}">
        <p14:creationId xmlns:p14="http://schemas.microsoft.com/office/powerpoint/2010/main" val="7019083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idx="1"/>
          </p:nvPr>
        </p:nvSpPr>
        <p:spPr>
          <a:xfrm>
            <a:off x="539552" y="1844824"/>
            <a:ext cx="7772400" cy="4478149"/>
          </a:xfrm>
        </p:spPr>
        <p:txBody>
          <a:bodyPr/>
          <a:lstStyle/>
          <a:p>
            <a:r>
              <a:rPr lang="en-AU" sz="2400" dirty="0"/>
              <a:t>Impact of FHIR on the market</a:t>
            </a:r>
          </a:p>
          <a:p>
            <a:pPr lvl="1"/>
            <a:r>
              <a:rPr lang="en-AU" sz="2000" dirty="0"/>
              <a:t>Drive interoperability prices down</a:t>
            </a:r>
          </a:p>
          <a:p>
            <a:pPr lvl="1"/>
            <a:r>
              <a:rPr lang="en-AU" sz="2000" dirty="0"/>
              <a:t>Higher Expectations</a:t>
            </a:r>
          </a:p>
          <a:p>
            <a:pPr lvl="1"/>
            <a:r>
              <a:rPr lang="en-AU" sz="2000" dirty="0"/>
              <a:t>Sense of a community</a:t>
            </a:r>
          </a:p>
          <a:p>
            <a:pPr lvl="1"/>
            <a:r>
              <a:rPr lang="en-AU" sz="2000" dirty="0"/>
              <a:t>Enormous interest from vendors and Legislators</a:t>
            </a:r>
          </a:p>
          <a:p>
            <a:r>
              <a:rPr lang="en-AU" sz="2400" dirty="0"/>
              <a:t>Overall Market focus</a:t>
            </a:r>
          </a:p>
          <a:p>
            <a:pPr lvl="1"/>
            <a:r>
              <a:rPr lang="en-AU" sz="2000" dirty="0"/>
              <a:t>Web based PHR</a:t>
            </a:r>
          </a:p>
          <a:p>
            <a:pPr lvl="1"/>
            <a:r>
              <a:rPr lang="en-AU" sz="2000" dirty="0"/>
              <a:t>Mobile</a:t>
            </a:r>
          </a:p>
          <a:p>
            <a:pPr lvl="1"/>
            <a:r>
              <a:rPr lang="en-AU" sz="2000" dirty="0"/>
              <a:t>Device Data management</a:t>
            </a:r>
          </a:p>
          <a:p>
            <a:pPr lvl="1"/>
            <a:r>
              <a:rPr lang="en-AU" sz="2000" dirty="0"/>
              <a:t>Healthcare repositories (MHD+)</a:t>
            </a:r>
          </a:p>
          <a:p>
            <a:pPr lvl="1"/>
            <a:r>
              <a:rPr lang="en-AU" sz="2000" dirty="0"/>
              <a:t>Retooling existing connections (v2, CDA)</a:t>
            </a:r>
          </a:p>
          <a:p>
            <a:r>
              <a:rPr lang="en-AU" sz="2500" dirty="0"/>
              <a:t>Resistance is futile!</a:t>
            </a:r>
          </a:p>
          <a:p>
            <a:pPr lvl="1"/>
            <a:endParaRPr lang="en-AU" sz="2000" dirty="0"/>
          </a:p>
        </p:txBody>
      </p:sp>
      <p:sp>
        <p:nvSpPr>
          <p:cNvPr id="4" name="Slide Number Placeholder 3"/>
          <p:cNvSpPr>
            <a:spLocks noGrp="1"/>
          </p:cNvSpPr>
          <p:nvPr>
            <p:ph type="sldNum" sz="quarter" idx="4294967295"/>
          </p:nvPr>
        </p:nvSpPr>
        <p:spPr>
          <a:xfrm>
            <a:off x="179512" y="6304235"/>
            <a:ext cx="720080" cy="221109"/>
          </a:xfrm>
          <a:prstGeom prst="rect">
            <a:avLst/>
          </a:prstGeom>
        </p:spPr>
        <p:txBody>
          <a:bodyPr/>
          <a:lstStyle/>
          <a:p>
            <a:fld id="{5CC3E5C4-3E2B-40F1-9F2B-C46CEB0C88DF}" type="slidenum">
              <a:rPr lang="en-CA" smtClean="0"/>
              <a:pPr/>
              <a:t>89</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Background to FHIR</a:t>
            </a:r>
          </a:p>
        </p:txBody>
      </p:sp>
      <p:pic>
        <p:nvPicPr>
          <p:cNvPr id="5" name="Content Placeholder 4" descr="beginining.PNG"/>
          <p:cNvPicPr>
            <a:picLocks noGrp="1" noChangeAspect="1"/>
          </p:cNvPicPr>
          <p:nvPr>
            <p:ph idx="1"/>
          </p:nvPr>
        </p:nvPicPr>
        <p:blipFill>
          <a:blip r:embed="rId3" cstate="print"/>
          <a:stretch>
            <a:fillRect/>
          </a:stretch>
        </p:blipFill>
        <p:spPr>
          <a:xfrm>
            <a:off x="1257685" y="1828800"/>
            <a:ext cx="6628630" cy="4479925"/>
          </a:xfrm>
          <a:ln>
            <a:solidFill>
              <a:schemeClr val="accent1"/>
            </a:solidFill>
          </a:ln>
        </p:spPr>
      </p:pic>
      <p:sp>
        <p:nvSpPr>
          <p:cNvPr id="4" name="Slide Number Placeholder 3"/>
          <p:cNvSpPr>
            <a:spLocks noGrp="1"/>
          </p:cNvSpPr>
          <p:nvPr>
            <p:ph type="sldNum" sz="quarter" idx="4"/>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Poll</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solidFill>
              </a:rPr>
              <a:t>Q2: How will open (FHIR) most benefit Health IT?</a:t>
            </a:r>
          </a:p>
          <a:p>
            <a:pPr marL="971550" lvl="1" indent="-514350">
              <a:lnSpc>
                <a:spcPct val="100000"/>
              </a:lnSpc>
              <a:buFont typeface="+mj-lt"/>
              <a:buAutoNum type="arabicPeriod"/>
            </a:pPr>
            <a:r>
              <a:rPr lang="en-US" sz="2800" dirty="0"/>
              <a:t> eHealth data exchange</a:t>
            </a:r>
          </a:p>
          <a:p>
            <a:pPr marL="971550" lvl="1" indent="-514350">
              <a:lnSpc>
                <a:spcPct val="100000"/>
              </a:lnSpc>
              <a:buFont typeface="+mj-lt"/>
              <a:buAutoNum type="arabicPeriod"/>
            </a:pPr>
            <a:r>
              <a:rPr lang="en-US" sz="2800" dirty="0"/>
              <a:t> Embedded apps in </a:t>
            </a:r>
            <a:r>
              <a:rPr lang="en-US" sz="2800" dirty="0" err="1"/>
              <a:t>EHRs</a:t>
            </a:r>
            <a:endParaRPr lang="en-US" sz="2800" dirty="0"/>
          </a:p>
          <a:p>
            <a:pPr marL="971550" lvl="1" indent="-514350">
              <a:lnSpc>
                <a:spcPct val="100000"/>
              </a:lnSpc>
              <a:buFont typeface="+mj-lt"/>
              <a:buAutoNum type="arabicPeriod"/>
            </a:pPr>
            <a:r>
              <a:rPr lang="en-US" sz="2800" dirty="0"/>
              <a:t> Backend stuff</a:t>
            </a:r>
          </a:p>
          <a:p>
            <a:pPr marL="971550" lvl="1" indent="-514350">
              <a:lnSpc>
                <a:spcPct val="100000"/>
              </a:lnSpc>
              <a:buFont typeface="+mj-lt"/>
              <a:buAutoNum type="arabicPeriod"/>
            </a:pPr>
            <a:r>
              <a:rPr lang="en-US" sz="2800" dirty="0"/>
              <a:t> Mobile access for patients and Clinicians</a:t>
            </a:r>
          </a:p>
          <a:p>
            <a:pPr marL="457200" lvl="1" indent="0">
              <a:lnSpc>
                <a:spcPct val="100000"/>
              </a:lnSpc>
              <a:buNone/>
            </a:pPr>
            <a:endParaRPr lang="en-US" baseline="30000" dirty="0"/>
          </a:p>
        </p:txBody>
      </p:sp>
    </p:spTree>
    <p:extLst>
      <p:ext uri="{BB962C8B-B14F-4D97-AF65-F5344CB8AC3E}">
        <p14:creationId xmlns:p14="http://schemas.microsoft.com/office/powerpoint/2010/main" val="2077743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idx="1"/>
          </p:nvPr>
        </p:nvSpPr>
        <p:spPr/>
        <p:txBody>
          <a:bodyPr/>
          <a:lstStyle/>
          <a:p>
            <a:r>
              <a:rPr lang="en-US" sz="2800" dirty="0"/>
              <a:t>You should:</a:t>
            </a:r>
          </a:p>
          <a:p>
            <a:pPr lvl="1"/>
            <a:r>
              <a:rPr lang="en-US" sz="2400" dirty="0"/>
              <a:t>Know where FHIR fits in the broader healthcare landscape, including other HL7 specifications</a:t>
            </a:r>
          </a:p>
          <a:p>
            <a:pPr lvl="1"/>
            <a:r>
              <a:rPr lang="en-US" sz="2400" dirty="0"/>
              <a:t>Be able to explain what FHIR is to others in your organization, and what impact it might have</a:t>
            </a:r>
          </a:p>
          <a:p>
            <a:pPr lvl="1"/>
            <a:r>
              <a:rPr lang="en-US" sz="2400" dirty="0"/>
              <a:t>Be equipped to help your organization determine if, when, where and how you might use FHIR</a:t>
            </a:r>
          </a:p>
          <a:p>
            <a:pPr lvl="1"/>
            <a:r>
              <a:rPr lang="en-US" sz="2400" dirty="0"/>
              <a:t>*Know how to approach the FHIR specification to find out what more you need to know</a:t>
            </a:r>
          </a:p>
          <a:p>
            <a:pPr lvl="1"/>
            <a:r>
              <a:rPr lang="en-US" sz="2400" dirty="0"/>
              <a:t>Be prepared for the more detailed tutorials</a:t>
            </a:r>
          </a:p>
          <a:p>
            <a:pPr lvl="1"/>
            <a:r>
              <a:rPr lang="en-US" sz="2400" dirty="0"/>
              <a:t>Be able to engage with the community</a:t>
            </a:r>
          </a:p>
        </p:txBody>
      </p:sp>
      <p:sp>
        <p:nvSpPr>
          <p:cNvPr id="4" name="Slide Number Placeholder 3"/>
          <p:cNvSpPr>
            <a:spLocks noGrp="1"/>
          </p:cNvSpPr>
          <p:nvPr>
            <p:ph type="sldNum" sz="quarter" idx="4"/>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C3E5C4-3E2B-40F1-9F2B-C46CEB0C88DF}" type="slidenum">
              <a:rPr lang="en-CA" smtClean="0"/>
              <a:pPr/>
              <a:t>92</a:t>
            </a:fld>
            <a:endParaRPr lang="en-CA" dirty="0"/>
          </a:p>
        </p:txBody>
      </p:sp>
      <p:pic>
        <p:nvPicPr>
          <p:cNvPr id="5" name="Picture 4" descr="questions.PNG"/>
          <p:cNvPicPr>
            <a:picLocks noChangeAspect="1"/>
          </p:cNvPicPr>
          <p:nvPr/>
        </p:nvPicPr>
        <p:blipFill>
          <a:blip r:embed="rId2" cstate="print"/>
          <a:stretch>
            <a:fillRect/>
          </a:stretch>
        </p:blipFill>
        <p:spPr>
          <a:xfrm>
            <a:off x="683568" y="1761414"/>
            <a:ext cx="8136904" cy="454634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 ma:contentTypeID="0x010100FDD14014A4A4A449BAC2ED7F2CE62E0C" ma:contentTypeVersion="" ma:contentTypeDescription="" ma:contentTypeScope="" ma:versionID="2fd70379112ffc006ad0df2faf053394">
  <xsd:schema xmlns:xsd="http://www.w3.org/2001/XMLSchema" xmlns:xs="http://www.w3.org/2001/XMLSchema" xmlns:p="http://schemas.microsoft.com/office/2006/metadata/properties" xmlns:ns2="81A3053B-5C7D-43D3-B65F-22BCB91FDB30" targetNamespace="http://schemas.microsoft.com/office/2006/metadata/properties" ma:root="true" ma:fieldsID="8d6c6780e2b018ef36d1d1ff2b420cb6" ns2:_="">
    <xsd:import namespace="81A3053B-5C7D-43D3-B65F-22BCB91FDB30"/>
    <xsd:element name="properties">
      <xsd:complexType>
        <xsd:sequence>
          <xsd:element name="documentManagement">
            <xsd:complexType>
              <xsd:all>
                <xsd:element ref="ns2:Topic" minOccurs="0"/>
                <xsd:element ref="ns2:LectureDate" minOccurs="0"/>
                <xsd:element ref="ns2:RelatedHyperlinks" minOccurs="0"/>
                <xsd:element ref="ns2:RelatedMedi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A3053B-5C7D-43D3-B65F-22BCB91FDB30" elementFormDefault="qualified">
    <xsd:import namespace="http://schemas.microsoft.com/office/2006/documentManagement/types"/>
    <xsd:import namespace="http://schemas.microsoft.com/office/infopath/2007/PartnerControls"/>
    <xsd:element name="Topic" ma:index="1" nillable="true" ma:displayName="Topic" ma:list="{54EEAD53-96CB-4C54-97C3-ED78FDF4B3EF}" ma:internalName="Topic" ma:showField="Title">
      <xsd:simpleType>
        <xsd:restriction base="dms:Unknown"/>
      </xsd:simpleType>
    </xsd:element>
    <xsd:element name="LectureDate" ma:index="2" nillable="true" ma:displayName="Lecture Date" ma:list="{DF6E24EE-C6FC-4F80-8DC3-93D98BCCF368}" ma:internalName="LectureDate" ma:showField="EventDate">
      <xsd:simpleType>
        <xsd:restriction base="dms:Unknown"/>
      </xsd:simpleType>
    </xsd:element>
    <xsd:element name="RelatedHyperlinks" ma:index="3" nillable="true" ma:displayName="Hyperlinks" ma:list="{9D6C0411-A00E-488C-BD99-6DB9D2791E0E}" ma:internalName="RelatedHyperlinks" ma:showField="URL">
      <xsd:simpleType>
        <xsd:restriction base="dms:Unknown"/>
      </xsd:simpleType>
    </xsd:element>
    <xsd:element name="RelatedMedia" ma:index="4" nillable="true" ma:displayName="Media" ma:list="{D942FD5B-C04D-4FD5-972C-B615161E60BB}" ma:internalName="RelatedMedia" ma:showField="Titl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opic xmlns="81A3053B-5C7D-43D3-B65F-22BCB91FDB30" xsi:nil="true"/>
    <LectureDate xmlns="81A3053B-5C7D-43D3-B65F-22BCB91FDB30">32;#32</LectureDate>
    <RelatedMedia xmlns="81A3053B-5C7D-43D3-B65F-22BCB91FDB30" xsi:nil="true"/>
    <RelatedHyperlinks xmlns="81A3053B-5C7D-43D3-B65F-22BCB91FDB30" xsi:nil="true"/>
  </documentManagement>
</p:properties>
</file>

<file path=customXml/itemProps1.xml><?xml version="1.0" encoding="utf-8"?>
<ds:datastoreItem xmlns:ds="http://schemas.openxmlformats.org/officeDocument/2006/customXml" ds:itemID="{E832D7B5-2459-4B3F-8792-0D153126F473}"/>
</file>

<file path=customXml/itemProps2.xml><?xml version="1.0" encoding="utf-8"?>
<ds:datastoreItem xmlns:ds="http://schemas.openxmlformats.org/officeDocument/2006/customXml" ds:itemID="{0C77C61D-5303-4D8F-89D4-7FED64E7EC68}"/>
</file>

<file path=docProps/app.xml><?xml version="1.0" encoding="utf-8"?>
<Properties xmlns="http://schemas.openxmlformats.org/officeDocument/2006/extended-properties" xmlns:vt="http://schemas.openxmlformats.org/officeDocument/2006/docPropsVTypes">
  <Template>Ambassador HL7 Power Point Template 2012</Template>
  <TotalTime>28002</TotalTime>
  <Words>6023</Words>
  <Application>Microsoft Office PowerPoint</Application>
  <PresentationFormat>On-screen Show (4:3)</PresentationFormat>
  <Paragraphs>1090</Paragraphs>
  <Slides>92</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MS PGothic</vt:lpstr>
      <vt:lpstr>Arial</vt:lpstr>
      <vt:lpstr>Calibri</vt:lpstr>
      <vt:lpstr>Courier New</vt:lpstr>
      <vt:lpstr>Franklin Gothic Book</vt:lpstr>
      <vt:lpstr>Times New Roman</vt:lpstr>
      <vt:lpstr>Verdana</vt:lpstr>
      <vt:lpstr>Wingdings</vt:lpstr>
      <vt:lpstr>Refined</vt:lpstr>
      <vt:lpstr>Introduction to FHIR</vt:lpstr>
      <vt:lpstr>This presentation</vt:lpstr>
      <vt:lpstr>Acknowledgements</vt:lpstr>
      <vt:lpstr>Agenda</vt:lpstr>
      <vt:lpstr>Instructor</vt:lpstr>
      <vt:lpstr>Let’s Take a Poll</vt:lpstr>
      <vt:lpstr>Tutorial Objectives</vt:lpstr>
      <vt:lpstr>Your Objective…</vt:lpstr>
      <vt:lpstr>Background to FHIR</vt:lpstr>
      <vt:lpstr>Genesis of FHIR</vt:lpstr>
      <vt:lpstr>Complexity Model</vt:lpstr>
      <vt:lpstr>Genesis of FHIR</vt:lpstr>
      <vt:lpstr>Timeline: Where does FHIR fit?</vt:lpstr>
      <vt:lpstr>The Goals of FHIR</vt:lpstr>
      <vt:lpstr>Implementer Focus</vt:lpstr>
      <vt:lpstr>Support the 80%</vt:lpstr>
      <vt:lpstr>Support “Common” Scenarios: Example – FHIR Address</vt:lpstr>
      <vt:lpstr>Web technologies</vt:lpstr>
      <vt:lpstr>Human Readable</vt:lpstr>
      <vt:lpstr>PowerPoint Presentation</vt:lpstr>
      <vt:lpstr>System Architecture Agnostic</vt:lpstr>
      <vt:lpstr>Open Source</vt:lpstr>
      <vt:lpstr>Resources: What are they?</vt:lpstr>
      <vt:lpstr>What does a FHIR Resource represent?</vt:lpstr>
      <vt:lpstr>FHIR Resources</vt:lpstr>
      <vt:lpstr>Connecting Resources</vt:lpstr>
      <vt:lpstr>Connecting Resources</vt:lpstr>
      <vt:lpstr>Taking a tour of a FHIR Resource </vt:lpstr>
      <vt:lpstr>Anatomy of a Resource</vt:lpstr>
      <vt:lpstr>Resource Element</vt:lpstr>
      <vt:lpstr>Data types:Primitive</vt:lpstr>
      <vt:lpstr>Complex</vt:lpstr>
      <vt:lpstr>Polymorphic Properties</vt:lpstr>
      <vt:lpstr>Constraints &amp; Notes</vt:lpstr>
      <vt:lpstr>Resource Identifiers </vt:lpstr>
      <vt:lpstr>A Resource’s ID Example</vt:lpstr>
      <vt:lpstr>A Resource’s ID</vt:lpstr>
      <vt:lpstr>Narrative</vt:lpstr>
      <vt:lpstr>Narrative example</vt:lpstr>
      <vt:lpstr>Terminology</vt:lpstr>
      <vt:lpstr>Examples of Coded Data in FHIR</vt:lpstr>
      <vt:lpstr>CodeableConcept: Example</vt:lpstr>
      <vt:lpstr>Examples</vt:lpstr>
      <vt:lpstr>Code Systems</vt:lpstr>
      <vt:lpstr>Value Sets</vt:lpstr>
      <vt:lpstr>Bindings</vt:lpstr>
      <vt:lpstr>Binding Strength</vt:lpstr>
      <vt:lpstr>ValueSet resource</vt:lpstr>
      <vt:lpstr>Terminology Server</vt:lpstr>
      <vt:lpstr>Miscellaneous Topics</vt:lpstr>
      <vt:lpstr>Tags</vt:lpstr>
      <vt:lpstr>Versioning</vt:lpstr>
      <vt:lpstr>Version history – and revival</vt:lpstr>
      <vt:lpstr>Bundles</vt:lpstr>
      <vt:lpstr>Contained Resources</vt:lpstr>
      <vt:lpstr>Tools to Visualize FHIR resources </vt:lpstr>
      <vt:lpstr>FHIR RESTful Interactions</vt:lpstr>
      <vt:lpstr>REST in practice</vt:lpstr>
      <vt:lpstr>REST Operations</vt:lpstr>
      <vt:lpstr>FHIR RESTful - Syntax</vt:lpstr>
      <vt:lpstr>FHIR RESTful Search</vt:lpstr>
      <vt:lpstr>Playing with FHIR</vt:lpstr>
      <vt:lpstr>Operations</vt:lpstr>
      <vt:lpstr>RPC vs REST example</vt:lpstr>
      <vt:lpstr>FHIR Operations</vt:lpstr>
      <vt:lpstr>The need for Profiles</vt:lpstr>
      <vt:lpstr>The need for Profiles</vt:lpstr>
      <vt:lpstr>Profiling a resource. For example...</vt:lpstr>
      <vt:lpstr>Extensions</vt:lpstr>
      <vt:lpstr>Extension Example</vt:lpstr>
      <vt:lpstr>Implementing FHIR</vt:lpstr>
      <vt:lpstr>Client responsibilities</vt:lpstr>
      <vt:lpstr>Where can FHIR be used?</vt:lpstr>
      <vt:lpstr>Architecture</vt:lpstr>
      <vt:lpstr>Implementation Tools</vt:lpstr>
      <vt:lpstr>Test Servers</vt:lpstr>
      <vt:lpstr>Connectathons</vt:lpstr>
      <vt:lpstr>Implementation Assistance</vt:lpstr>
      <vt:lpstr>Migration</vt:lpstr>
      <vt:lpstr>Migration – v2</vt:lpstr>
      <vt:lpstr>Migration – CDA</vt:lpstr>
      <vt:lpstr>What’s next?</vt:lpstr>
      <vt:lpstr>Development plans</vt:lpstr>
      <vt:lpstr>Next Steps for you</vt:lpstr>
      <vt:lpstr>WRAP up</vt:lpstr>
      <vt:lpstr>What does FHIR provide?</vt:lpstr>
      <vt:lpstr>Business Case for FHIR</vt:lpstr>
      <vt:lpstr>FHIR &amp; Cost of Integration</vt:lpstr>
      <vt:lpstr>Future impact of FHIR</vt:lpstr>
      <vt:lpstr>Let’s Take a Poll</vt:lpstr>
      <vt:lpstr>Review Tutorial Objectives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Oya Beyan</cp:lastModifiedBy>
  <cp:revision>504</cp:revision>
  <dcterms:created xsi:type="dcterms:W3CDTF">2012-12-03T20:41:34Z</dcterms:created>
  <dcterms:modified xsi:type="dcterms:W3CDTF">2016-12-09T08:46:01Z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0x010100FDD14014A4A4A449BAC2ED7F2CE62E0C</vt:lpwstr>
  </property>
</Properties>
</file>